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60" r:id="rId3"/>
    <p:sldId id="257" r:id="rId4"/>
    <p:sldId id="259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EB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45" autoAdjust="0"/>
    <p:restoredTop sz="94660"/>
  </p:normalViewPr>
  <p:slideViewPr>
    <p:cSldViewPr snapToGrid="0">
      <p:cViewPr varScale="1">
        <p:scale>
          <a:sx n="64" d="100"/>
          <a:sy n="64" d="100"/>
        </p:scale>
        <p:origin x="90" y="270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4C203-C590-42B2-99C5-43F2DC37BB0F}" type="datetimeFigureOut">
              <a:rPr lang="ko-KR" altLang="en-US" smtClean="0"/>
              <a:t>2020-04-14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49C0C-4E36-4F12-9E50-BB556C296A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48017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4C203-C590-42B2-99C5-43F2DC37BB0F}" type="datetimeFigureOut">
              <a:rPr lang="ko-KR" altLang="en-US" smtClean="0"/>
              <a:t>2020-04-14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49C0C-4E36-4F12-9E50-BB556C296A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7710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4C203-C590-42B2-99C5-43F2DC37BB0F}" type="datetimeFigureOut">
              <a:rPr lang="ko-KR" altLang="en-US" smtClean="0"/>
              <a:t>2020-04-14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49C0C-4E36-4F12-9E50-BB556C296A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39212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4C203-C590-42B2-99C5-43F2DC37BB0F}" type="datetimeFigureOut">
              <a:rPr lang="ko-KR" altLang="en-US" smtClean="0"/>
              <a:t>2020-04-14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49C0C-4E36-4F12-9E50-BB556C296A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0278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4C203-C590-42B2-99C5-43F2DC37BB0F}" type="datetimeFigureOut">
              <a:rPr lang="ko-KR" altLang="en-US" smtClean="0"/>
              <a:t>2020-04-14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49C0C-4E36-4F12-9E50-BB556C296A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04761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4C203-C590-42B2-99C5-43F2DC37BB0F}" type="datetimeFigureOut">
              <a:rPr lang="ko-KR" altLang="en-US" smtClean="0"/>
              <a:t>2020-04-14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49C0C-4E36-4F12-9E50-BB556C296A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6704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4C203-C590-42B2-99C5-43F2DC37BB0F}" type="datetimeFigureOut">
              <a:rPr lang="ko-KR" altLang="en-US" smtClean="0"/>
              <a:t>2020-04-14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49C0C-4E36-4F12-9E50-BB556C296A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95929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4C203-C590-42B2-99C5-43F2DC37BB0F}" type="datetimeFigureOut">
              <a:rPr lang="ko-KR" altLang="en-US" smtClean="0"/>
              <a:t>2020-04-14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49C0C-4E36-4F12-9E50-BB556C296A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21072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4C203-C590-42B2-99C5-43F2DC37BB0F}" type="datetimeFigureOut">
              <a:rPr lang="ko-KR" altLang="en-US" smtClean="0"/>
              <a:t>2020-04-14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49C0C-4E36-4F12-9E50-BB556C296A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0362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4C203-C590-42B2-99C5-43F2DC37BB0F}" type="datetimeFigureOut">
              <a:rPr lang="ko-KR" altLang="en-US" smtClean="0"/>
              <a:t>2020-04-14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49C0C-4E36-4F12-9E50-BB556C296A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33494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4C203-C590-42B2-99C5-43F2DC37BB0F}" type="datetimeFigureOut">
              <a:rPr lang="ko-KR" altLang="en-US" smtClean="0"/>
              <a:t>2020-04-14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49C0C-4E36-4F12-9E50-BB556C296A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83412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black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4C203-C590-42B2-99C5-43F2DC37BB0F}" type="datetimeFigureOut">
              <a:rPr lang="ko-KR" altLang="en-US" smtClean="0"/>
              <a:t>2020-04-14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949C0C-4E36-4F12-9E50-BB556C296A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17856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4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내용 개체 틀 4" descr="키보드, 전자기기, 컴퓨터, 검은색이(가) 표시된 사진&#10;&#10;자동 생성된 설명">
            <a:extLst>
              <a:ext uri="{FF2B5EF4-FFF2-40B4-BE49-F238E27FC236}">
                <a16:creationId xmlns:a16="http://schemas.microsoft.com/office/drawing/2014/main" id="{C4A4EDDB-99E6-4073-9F2B-D6812C6E40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9" t="6484" r="20659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2" name="Rectangle 16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F5B5A63-3013-48BD-A1BE-CA15D0C3186A}"/>
              </a:ext>
            </a:extLst>
          </p:cNvPr>
          <p:cNvSpPr/>
          <p:nvPr/>
        </p:nvSpPr>
        <p:spPr>
          <a:xfrm>
            <a:off x="371094" y="1161288"/>
            <a:ext cx="3438144" cy="11247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b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오픈소스</a:t>
            </a:r>
            <a:r>
              <a:rPr lang="en-US" altLang="ko-KR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ko-KR" alt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전문 프로젝트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345B79C-6CD2-45B2-9DFC-1341DCFF6A03}"/>
              </a:ext>
            </a:extLst>
          </p:cNvPr>
          <p:cNvSpPr/>
          <p:nvPr/>
        </p:nvSpPr>
        <p:spPr>
          <a:xfrm>
            <a:off x="481029" y="3447278"/>
            <a:ext cx="3438906" cy="119524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t">
            <a:normAutofit lnSpcReduction="10000"/>
          </a:bodyPr>
          <a:lstStyle/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1700" dirty="0">
                <a:solidFill>
                  <a:schemeClr val="tx1"/>
                </a:solidFill>
              </a:rPr>
              <a:t> </a:t>
            </a:r>
            <a:r>
              <a:rPr lang="ko-KR" altLang="en-US" sz="1700" dirty="0" err="1">
                <a:solidFill>
                  <a:schemeClr val="tx1"/>
                </a:solidFill>
              </a:rPr>
              <a:t>최건희</a:t>
            </a:r>
            <a:r>
              <a:rPr lang="en-US" altLang="ko-KR" sz="1700" dirty="0">
                <a:solidFill>
                  <a:schemeClr val="tx1"/>
                </a:solidFill>
              </a:rPr>
              <a:t> 2016038039 </a:t>
            </a: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1700" dirty="0">
                <a:solidFill>
                  <a:schemeClr val="tx1"/>
                </a:solidFill>
              </a:rPr>
              <a:t> </a:t>
            </a:r>
            <a:r>
              <a:rPr lang="ko-KR" altLang="en-US" sz="1700" dirty="0" err="1">
                <a:solidFill>
                  <a:schemeClr val="tx1"/>
                </a:solidFill>
              </a:rPr>
              <a:t>배석훈</a:t>
            </a:r>
            <a:r>
              <a:rPr lang="en-US" altLang="ko-KR" sz="1700" dirty="0">
                <a:solidFill>
                  <a:schemeClr val="tx1"/>
                </a:solidFill>
              </a:rPr>
              <a:t> 2016038028  </a:t>
            </a: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1700" dirty="0">
                <a:solidFill>
                  <a:schemeClr val="tx1"/>
                </a:solidFill>
              </a:rPr>
              <a:t> </a:t>
            </a:r>
            <a:r>
              <a:rPr lang="ko-KR" altLang="en-US" sz="1700" dirty="0">
                <a:solidFill>
                  <a:schemeClr val="tx1"/>
                </a:solidFill>
              </a:rPr>
              <a:t>김성훈 </a:t>
            </a:r>
            <a:r>
              <a:rPr lang="en-US" altLang="ko-KR" sz="1700" dirty="0">
                <a:solidFill>
                  <a:schemeClr val="tx1"/>
                </a:solidFill>
              </a:rPr>
              <a:t>2016038037</a:t>
            </a: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1700" dirty="0">
                <a:solidFill>
                  <a:schemeClr val="tx1"/>
                </a:solidFill>
              </a:rPr>
              <a:t> </a:t>
            </a:r>
            <a:r>
              <a:rPr lang="ko-KR" altLang="en-US" sz="1700" dirty="0" err="1">
                <a:solidFill>
                  <a:schemeClr val="tx1"/>
                </a:solidFill>
              </a:rPr>
              <a:t>박상협</a:t>
            </a:r>
            <a:r>
              <a:rPr lang="en-US" altLang="ko-KR" sz="1700" dirty="0">
                <a:solidFill>
                  <a:schemeClr val="tx1"/>
                </a:solidFill>
              </a:rPr>
              <a:t> 2016038025</a:t>
            </a:r>
          </a:p>
        </p:txBody>
      </p:sp>
    </p:spTree>
    <p:extLst>
      <p:ext uri="{BB962C8B-B14F-4D97-AF65-F5344CB8AC3E}">
        <p14:creationId xmlns:p14="http://schemas.microsoft.com/office/powerpoint/2010/main" val="16097296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CF397C9F-2E8C-4E13-B202-6C25EAEBBC27}"/>
              </a:ext>
            </a:extLst>
          </p:cNvPr>
          <p:cNvCxnSpPr/>
          <p:nvPr/>
        </p:nvCxnSpPr>
        <p:spPr>
          <a:xfrm>
            <a:off x="7859947" y="59582"/>
            <a:ext cx="0" cy="6926094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순서도: 연결자 6">
            <a:extLst>
              <a:ext uri="{FF2B5EF4-FFF2-40B4-BE49-F238E27FC236}">
                <a16:creationId xmlns:a16="http://schemas.microsoft.com/office/drawing/2014/main" id="{4EE17B34-9FFC-46E6-9244-5411808A6B97}"/>
              </a:ext>
            </a:extLst>
          </p:cNvPr>
          <p:cNvSpPr/>
          <p:nvPr/>
        </p:nvSpPr>
        <p:spPr>
          <a:xfrm>
            <a:off x="7742655" y="1173101"/>
            <a:ext cx="269941" cy="282103"/>
          </a:xfrm>
          <a:prstGeom prst="flowChartConnector">
            <a:avLst/>
          </a:prstGeom>
          <a:solidFill>
            <a:schemeClr val="tx1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CE6E83B-E629-453E-9BFB-00B8D6CEC7E6}"/>
              </a:ext>
            </a:extLst>
          </p:cNvPr>
          <p:cNvSpPr/>
          <p:nvPr/>
        </p:nvSpPr>
        <p:spPr>
          <a:xfrm>
            <a:off x="8012596" y="772751"/>
            <a:ext cx="1343634" cy="112354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8000" dirty="0">
                <a:solidFill>
                  <a:schemeClr val="bg1">
                    <a:lumMod val="50000"/>
                  </a:schemeClr>
                </a:solidFill>
              </a:rPr>
              <a:t>01</a:t>
            </a:r>
            <a:endParaRPr lang="ko-KR" altLang="en-US" sz="80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BE4829C-7D23-4880-B97F-4276073A093A}"/>
              </a:ext>
            </a:extLst>
          </p:cNvPr>
          <p:cNvSpPr/>
          <p:nvPr/>
        </p:nvSpPr>
        <p:spPr>
          <a:xfrm>
            <a:off x="9164109" y="938124"/>
            <a:ext cx="885216" cy="3161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gradFill flip="none" rotWithShape="1">
                  <a:gsLst>
                    <a:gs pos="0">
                      <a:schemeClr val="accent3">
                        <a:lumMod val="5000"/>
                        <a:lumOff val="95000"/>
                      </a:schemeClr>
                    </a:gs>
                    <a:gs pos="74000">
                      <a:schemeClr val="accent3">
                        <a:lumMod val="45000"/>
                        <a:lumOff val="55000"/>
                      </a:schemeClr>
                    </a:gs>
                    <a:gs pos="83000">
                      <a:schemeClr val="accent3">
                        <a:lumMod val="45000"/>
                        <a:lumOff val="55000"/>
                      </a:schemeClr>
                    </a:gs>
                    <a:gs pos="100000">
                      <a:schemeClr val="accent3">
                        <a:lumMod val="30000"/>
                        <a:lumOff val="70000"/>
                      </a:schemeClr>
                    </a:gs>
                  </a:gsLst>
                  <a:lin ang="5400000" scaled="1"/>
                  <a:tileRect/>
                </a:gradFill>
              </a:rPr>
              <a:t>Theme</a:t>
            </a:r>
            <a:endParaRPr lang="ko-KR" altLang="en-US" dirty="0">
              <a:gradFill flip="none" rotWithShape="1">
                <a:gsLst>
                  <a:gs pos="0">
                    <a:schemeClr val="accent3">
                      <a:lumMod val="5000"/>
                      <a:lumOff val="95000"/>
                    </a:schemeClr>
                  </a:gs>
                  <a:gs pos="74000">
                    <a:schemeClr val="accent3">
                      <a:lumMod val="45000"/>
                      <a:lumOff val="55000"/>
                    </a:schemeClr>
                  </a:gs>
                  <a:gs pos="83000">
                    <a:schemeClr val="accent3">
                      <a:lumMod val="45000"/>
                      <a:lumOff val="55000"/>
                    </a:schemeClr>
                  </a:gs>
                  <a:gs pos="100000">
                    <a:schemeClr val="accent3">
                      <a:lumMod val="30000"/>
                      <a:lumOff val="70000"/>
                    </a:schemeClr>
                  </a:gs>
                </a:gsLst>
                <a:lin ang="5400000" scaled="1"/>
                <a:tileRect/>
              </a:gra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31EC64E-1FBC-472B-9599-0AA91F530A26}"/>
              </a:ext>
            </a:extLst>
          </p:cNvPr>
          <p:cNvSpPr/>
          <p:nvPr/>
        </p:nvSpPr>
        <p:spPr>
          <a:xfrm>
            <a:off x="9157264" y="1282553"/>
            <a:ext cx="1032347" cy="316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dirty="0">
                <a:solidFill>
                  <a:schemeClr val="accent4"/>
                </a:solidFill>
              </a:rPr>
              <a:t>주제</a:t>
            </a:r>
          </a:p>
        </p:txBody>
      </p:sp>
      <p:sp>
        <p:nvSpPr>
          <p:cNvPr id="23" name="순서도: 연결자 22">
            <a:extLst>
              <a:ext uri="{FF2B5EF4-FFF2-40B4-BE49-F238E27FC236}">
                <a16:creationId xmlns:a16="http://schemas.microsoft.com/office/drawing/2014/main" id="{25C4F95E-F6F1-4B18-9FA9-02672DCB1BA5}"/>
              </a:ext>
            </a:extLst>
          </p:cNvPr>
          <p:cNvSpPr/>
          <p:nvPr/>
        </p:nvSpPr>
        <p:spPr>
          <a:xfrm>
            <a:off x="7724974" y="4010241"/>
            <a:ext cx="269941" cy="282103"/>
          </a:xfrm>
          <a:prstGeom prst="flowChartConnector">
            <a:avLst/>
          </a:prstGeom>
          <a:solidFill>
            <a:schemeClr val="tx1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4111B524-8366-4898-9BB7-5BF39CC1C0BD}"/>
              </a:ext>
            </a:extLst>
          </p:cNvPr>
          <p:cNvSpPr/>
          <p:nvPr/>
        </p:nvSpPr>
        <p:spPr>
          <a:xfrm>
            <a:off x="8012596" y="3536008"/>
            <a:ext cx="1343634" cy="112354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8000" dirty="0">
                <a:solidFill>
                  <a:schemeClr val="bg1">
                    <a:lumMod val="50000"/>
                  </a:schemeClr>
                </a:solidFill>
              </a:rPr>
              <a:t>03</a:t>
            </a:r>
            <a:endParaRPr lang="ko-KR" altLang="en-US" sz="80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511E7EAA-B4AF-4BD2-8F58-FBD086AE5172}"/>
              </a:ext>
            </a:extLst>
          </p:cNvPr>
          <p:cNvSpPr/>
          <p:nvPr/>
        </p:nvSpPr>
        <p:spPr>
          <a:xfrm>
            <a:off x="9164109" y="3757314"/>
            <a:ext cx="2341936" cy="3161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gradFill flip="none" rotWithShape="1">
                  <a:gsLst>
                    <a:gs pos="0">
                      <a:schemeClr val="accent3">
                        <a:lumMod val="5000"/>
                        <a:lumOff val="95000"/>
                      </a:schemeClr>
                    </a:gs>
                    <a:gs pos="74000">
                      <a:schemeClr val="accent3">
                        <a:lumMod val="45000"/>
                        <a:lumOff val="55000"/>
                      </a:schemeClr>
                    </a:gs>
                    <a:gs pos="83000">
                      <a:schemeClr val="accent3">
                        <a:lumMod val="45000"/>
                        <a:lumOff val="55000"/>
                      </a:schemeClr>
                    </a:gs>
                    <a:gs pos="100000">
                      <a:schemeClr val="accent3">
                        <a:lumMod val="30000"/>
                        <a:lumOff val="70000"/>
                      </a:schemeClr>
                    </a:gs>
                  </a:gsLst>
                  <a:lin ang="5400000" scaled="1"/>
                  <a:tileRect/>
                </a:gradFill>
              </a:rPr>
              <a:t>System Architecture</a:t>
            </a:r>
            <a:endParaRPr lang="ko-KR" altLang="en-US" dirty="0">
              <a:gradFill flip="none" rotWithShape="1">
                <a:gsLst>
                  <a:gs pos="0">
                    <a:schemeClr val="accent3">
                      <a:lumMod val="5000"/>
                      <a:lumOff val="95000"/>
                    </a:schemeClr>
                  </a:gs>
                  <a:gs pos="74000">
                    <a:schemeClr val="accent3">
                      <a:lumMod val="45000"/>
                      <a:lumOff val="55000"/>
                    </a:schemeClr>
                  </a:gs>
                  <a:gs pos="83000">
                    <a:schemeClr val="accent3">
                      <a:lumMod val="45000"/>
                      <a:lumOff val="55000"/>
                    </a:schemeClr>
                  </a:gs>
                  <a:gs pos="100000">
                    <a:schemeClr val="accent3">
                      <a:lumMod val="30000"/>
                      <a:lumOff val="70000"/>
                    </a:schemeClr>
                  </a:gs>
                </a:gsLst>
                <a:lin ang="5400000" scaled="1"/>
                <a:tileRect/>
              </a:gradFill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5234BED4-862F-4BE6-B394-1E9ABA2697EC}"/>
              </a:ext>
            </a:extLst>
          </p:cNvPr>
          <p:cNvSpPr/>
          <p:nvPr/>
        </p:nvSpPr>
        <p:spPr>
          <a:xfrm>
            <a:off x="9115472" y="4111770"/>
            <a:ext cx="3343884" cy="316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dirty="0">
                <a:solidFill>
                  <a:schemeClr val="accent4"/>
                </a:solidFill>
              </a:rPr>
              <a:t>시스템 아키텍처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7D4B4168-605B-44DA-BEE8-D84ED4411B4B}"/>
              </a:ext>
            </a:extLst>
          </p:cNvPr>
          <p:cNvSpPr/>
          <p:nvPr/>
        </p:nvSpPr>
        <p:spPr>
          <a:xfrm>
            <a:off x="3936481" y="2395869"/>
            <a:ext cx="1912700" cy="3161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gradFill flip="none" rotWithShape="1">
                  <a:gsLst>
                    <a:gs pos="0">
                      <a:schemeClr val="accent3">
                        <a:lumMod val="5000"/>
                        <a:lumOff val="95000"/>
                      </a:schemeClr>
                    </a:gs>
                    <a:gs pos="74000">
                      <a:schemeClr val="accent3">
                        <a:lumMod val="45000"/>
                        <a:lumOff val="55000"/>
                      </a:schemeClr>
                    </a:gs>
                    <a:gs pos="83000">
                      <a:schemeClr val="accent3">
                        <a:lumMod val="45000"/>
                        <a:lumOff val="55000"/>
                      </a:schemeClr>
                    </a:gs>
                    <a:gs pos="100000">
                      <a:schemeClr val="accent3">
                        <a:lumMod val="30000"/>
                        <a:lumOff val="70000"/>
                      </a:schemeClr>
                    </a:gs>
                  </a:gsLst>
                  <a:lin ang="5400000" scaled="1"/>
                  <a:tileRect/>
                </a:gradFill>
              </a:rPr>
              <a:t>Smart Service</a:t>
            </a:r>
            <a:endParaRPr lang="ko-KR" altLang="en-US" dirty="0">
              <a:gradFill flip="none" rotWithShape="1">
                <a:gsLst>
                  <a:gs pos="0">
                    <a:schemeClr val="accent3">
                      <a:lumMod val="5000"/>
                      <a:lumOff val="95000"/>
                    </a:schemeClr>
                  </a:gs>
                  <a:gs pos="74000">
                    <a:schemeClr val="accent3">
                      <a:lumMod val="45000"/>
                      <a:lumOff val="55000"/>
                    </a:schemeClr>
                  </a:gs>
                  <a:gs pos="83000">
                    <a:schemeClr val="accent3">
                      <a:lumMod val="45000"/>
                      <a:lumOff val="55000"/>
                    </a:schemeClr>
                  </a:gs>
                  <a:gs pos="100000">
                    <a:schemeClr val="accent3">
                      <a:lumMod val="30000"/>
                      <a:lumOff val="70000"/>
                    </a:schemeClr>
                  </a:gs>
                </a:gsLst>
                <a:lin ang="5400000" scaled="1"/>
                <a:tileRect/>
              </a:gradFill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18E9D830-CFEE-424E-A3C5-E0A025E4E513}"/>
              </a:ext>
            </a:extLst>
          </p:cNvPr>
          <p:cNvSpPr/>
          <p:nvPr/>
        </p:nvSpPr>
        <p:spPr>
          <a:xfrm>
            <a:off x="3848101" y="2759646"/>
            <a:ext cx="2794874" cy="316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dirty="0">
                <a:solidFill>
                  <a:schemeClr val="accent4"/>
                </a:solidFill>
              </a:rPr>
              <a:t>스마트 서비스</a:t>
            </a:r>
          </a:p>
        </p:txBody>
      </p:sp>
      <p:sp>
        <p:nvSpPr>
          <p:cNvPr id="29" name="순서도: 연결자 28">
            <a:extLst>
              <a:ext uri="{FF2B5EF4-FFF2-40B4-BE49-F238E27FC236}">
                <a16:creationId xmlns:a16="http://schemas.microsoft.com/office/drawing/2014/main" id="{EEA2A300-826C-4C26-9086-EDCD391B2487}"/>
              </a:ext>
            </a:extLst>
          </p:cNvPr>
          <p:cNvSpPr/>
          <p:nvPr/>
        </p:nvSpPr>
        <p:spPr>
          <a:xfrm>
            <a:off x="7724973" y="5405863"/>
            <a:ext cx="269941" cy="282103"/>
          </a:xfrm>
          <a:prstGeom prst="flowChartConnector">
            <a:avLst/>
          </a:prstGeom>
          <a:solidFill>
            <a:schemeClr val="tx1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EA346652-9013-420A-843A-3D211F69EDBE}"/>
              </a:ext>
            </a:extLst>
          </p:cNvPr>
          <p:cNvSpPr/>
          <p:nvPr/>
        </p:nvSpPr>
        <p:spPr>
          <a:xfrm>
            <a:off x="6399021" y="2150758"/>
            <a:ext cx="1343634" cy="112354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8000" dirty="0">
                <a:solidFill>
                  <a:schemeClr val="bg1">
                    <a:lumMod val="50000"/>
                  </a:schemeClr>
                </a:solidFill>
              </a:rPr>
              <a:t>02</a:t>
            </a:r>
            <a:endParaRPr lang="ko-KR" altLang="en-US" sz="80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4DC2DD9C-8C9F-4BD9-BD00-E5A75435B805}"/>
              </a:ext>
            </a:extLst>
          </p:cNvPr>
          <p:cNvSpPr/>
          <p:nvPr/>
        </p:nvSpPr>
        <p:spPr>
          <a:xfrm>
            <a:off x="6399021" y="5028281"/>
            <a:ext cx="1343634" cy="112354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8000" dirty="0">
                <a:solidFill>
                  <a:schemeClr val="bg1">
                    <a:lumMod val="50000"/>
                  </a:schemeClr>
                </a:solidFill>
              </a:rPr>
              <a:t>04</a:t>
            </a:r>
            <a:endParaRPr lang="ko-KR" altLang="en-US" sz="80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5562B044-17B7-4A22-B89F-DB058B0A5F4B}"/>
              </a:ext>
            </a:extLst>
          </p:cNvPr>
          <p:cNvSpPr/>
          <p:nvPr/>
        </p:nvSpPr>
        <p:spPr>
          <a:xfrm>
            <a:off x="4668715" y="5235205"/>
            <a:ext cx="1912700" cy="3161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gradFill flip="none" rotWithShape="1">
                  <a:gsLst>
                    <a:gs pos="0">
                      <a:schemeClr val="accent3">
                        <a:lumMod val="5000"/>
                        <a:lumOff val="95000"/>
                      </a:schemeClr>
                    </a:gs>
                    <a:gs pos="74000">
                      <a:schemeClr val="accent3">
                        <a:lumMod val="45000"/>
                        <a:lumOff val="55000"/>
                      </a:schemeClr>
                    </a:gs>
                    <a:gs pos="83000">
                      <a:schemeClr val="accent3">
                        <a:lumMod val="45000"/>
                        <a:lumOff val="55000"/>
                      </a:schemeClr>
                    </a:gs>
                    <a:gs pos="100000">
                      <a:schemeClr val="accent3">
                        <a:lumMod val="30000"/>
                        <a:lumOff val="70000"/>
                      </a:schemeClr>
                    </a:gs>
                  </a:gsLst>
                  <a:lin ang="5400000" scaled="1"/>
                  <a:tileRect/>
                </a:gradFill>
              </a:rPr>
              <a:t>Operation Steps</a:t>
            </a:r>
            <a:endParaRPr lang="ko-KR" altLang="en-US" dirty="0">
              <a:gradFill flip="none" rotWithShape="1">
                <a:gsLst>
                  <a:gs pos="0">
                    <a:schemeClr val="accent3">
                      <a:lumMod val="5000"/>
                      <a:lumOff val="95000"/>
                    </a:schemeClr>
                  </a:gs>
                  <a:gs pos="74000">
                    <a:schemeClr val="accent3">
                      <a:lumMod val="45000"/>
                      <a:lumOff val="55000"/>
                    </a:schemeClr>
                  </a:gs>
                  <a:gs pos="83000">
                    <a:schemeClr val="accent3">
                      <a:lumMod val="45000"/>
                      <a:lumOff val="55000"/>
                    </a:schemeClr>
                  </a:gs>
                  <a:gs pos="100000">
                    <a:schemeClr val="accent3">
                      <a:lumMod val="30000"/>
                      <a:lumOff val="70000"/>
                    </a:schemeClr>
                  </a:gs>
                </a:gsLst>
                <a:lin ang="5400000" scaled="1"/>
                <a:tileRect/>
              </a:gradFill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03F0871C-791A-4375-A524-B348FB142F29}"/>
              </a:ext>
            </a:extLst>
          </p:cNvPr>
          <p:cNvSpPr/>
          <p:nvPr/>
        </p:nvSpPr>
        <p:spPr>
          <a:xfrm>
            <a:off x="4600013" y="5600388"/>
            <a:ext cx="2050104" cy="316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dirty="0">
                <a:solidFill>
                  <a:schemeClr val="accent4"/>
                </a:solidFill>
              </a:rPr>
              <a:t>운영 절차</a:t>
            </a:r>
          </a:p>
        </p:txBody>
      </p:sp>
      <p:sp>
        <p:nvSpPr>
          <p:cNvPr id="34" name="순서도: 연결자 33">
            <a:extLst>
              <a:ext uri="{FF2B5EF4-FFF2-40B4-BE49-F238E27FC236}">
                <a16:creationId xmlns:a16="http://schemas.microsoft.com/office/drawing/2014/main" id="{11F4D52B-11F2-45F2-B702-87FB756FE16E}"/>
              </a:ext>
            </a:extLst>
          </p:cNvPr>
          <p:cNvSpPr/>
          <p:nvPr/>
        </p:nvSpPr>
        <p:spPr>
          <a:xfrm>
            <a:off x="7742655" y="2568723"/>
            <a:ext cx="269941" cy="282103"/>
          </a:xfrm>
          <a:prstGeom prst="flowChartConnector">
            <a:avLst/>
          </a:prstGeom>
          <a:solidFill>
            <a:schemeClr val="tx1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FBB2065-A545-4E8B-A8A0-3FCF9F74B74F}"/>
              </a:ext>
            </a:extLst>
          </p:cNvPr>
          <p:cNvSpPr/>
          <p:nvPr/>
        </p:nvSpPr>
        <p:spPr>
          <a:xfrm>
            <a:off x="797150" y="374422"/>
            <a:ext cx="2239949" cy="9668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400" dirty="0"/>
              <a:t>INDEX</a:t>
            </a:r>
            <a:endParaRPr lang="ko-KR" altLang="en-US" sz="5400" dirty="0"/>
          </a:p>
        </p:txBody>
      </p:sp>
      <p:pic>
        <p:nvPicPr>
          <p:cNvPr id="15" name="그래픽 14" descr="전구">
            <a:extLst>
              <a:ext uri="{FF2B5EF4-FFF2-40B4-BE49-F238E27FC236}">
                <a16:creationId xmlns:a16="http://schemas.microsoft.com/office/drawing/2014/main" id="{61622FBC-0FD6-46AA-A56F-6812217DE2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1308" y="420124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0340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514761A3-9FEC-4A31-B3CA-A65BFF4831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-20000" contras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 bwMode="gray">
          <a:xfrm>
            <a:off x="0" y="29226"/>
            <a:ext cx="12192000" cy="6857999"/>
          </a:xfrm>
          <a:prstGeom prst="rect">
            <a:avLst/>
          </a:prstGeom>
          <a:noFill/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D8D44213-4B60-41A8-B3CE-51FE5C0B526D}"/>
              </a:ext>
            </a:extLst>
          </p:cNvPr>
          <p:cNvSpPr/>
          <p:nvPr/>
        </p:nvSpPr>
        <p:spPr>
          <a:xfrm>
            <a:off x="7868873" y="1434517"/>
            <a:ext cx="2374085" cy="9479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1958DC8-0235-4BF6-82F2-B300A6EB4A4E}"/>
              </a:ext>
            </a:extLst>
          </p:cNvPr>
          <p:cNvSpPr/>
          <p:nvPr/>
        </p:nvSpPr>
        <p:spPr>
          <a:xfrm>
            <a:off x="8208628" y="1111541"/>
            <a:ext cx="1778466" cy="9479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dirty="0">
              <a:solidFill>
                <a:schemeClr val="tx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8FC325E6-14F3-4EDB-9B23-2658F8496948}"/>
              </a:ext>
            </a:extLst>
          </p:cNvPr>
          <p:cNvSpPr/>
          <p:nvPr/>
        </p:nvSpPr>
        <p:spPr>
          <a:xfrm>
            <a:off x="3776027" y="3136857"/>
            <a:ext cx="3464654" cy="134223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</a:rPr>
              <a:t>이미지에 </a:t>
            </a:r>
            <a:r>
              <a:rPr lang="en-US" altLang="ko-KR" sz="1600" dirty="0">
                <a:solidFill>
                  <a:schemeClr val="bg1"/>
                </a:solidFill>
              </a:rPr>
              <a:t>pose estimation </a:t>
            </a:r>
          </a:p>
          <a:p>
            <a:pPr algn="ctr"/>
            <a:r>
              <a:rPr lang="ko-KR" altLang="en-US" sz="1600" dirty="0">
                <a:solidFill>
                  <a:schemeClr val="bg1"/>
                </a:solidFill>
              </a:rPr>
              <a:t>오픈 소스를 활용한 운동 자세 교정 어플리케이션의 개발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20E1F5C-0A0A-48FB-879C-9E08FB413F7E}"/>
              </a:ext>
            </a:extLst>
          </p:cNvPr>
          <p:cNvSpPr/>
          <p:nvPr/>
        </p:nvSpPr>
        <p:spPr>
          <a:xfrm>
            <a:off x="8604828" y="1650357"/>
            <a:ext cx="902173" cy="2581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Theme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1B82D10-B1C2-4606-A40A-F11D765D7028}"/>
              </a:ext>
            </a:extLst>
          </p:cNvPr>
          <p:cNvSpPr/>
          <p:nvPr/>
        </p:nvSpPr>
        <p:spPr>
          <a:xfrm>
            <a:off x="1780162" y="632298"/>
            <a:ext cx="1157591" cy="4792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EDFB287A-EA79-4014-B2D1-FAA9D38F250D}"/>
              </a:ext>
            </a:extLst>
          </p:cNvPr>
          <p:cNvSpPr/>
          <p:nvPr/>
        </p:nvSpPr>
        <p:spPr>
          <a:xfrm>
            <a:off x="8526337" y="1890308"/>
            <a:ext cx="1229702" cy="5836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4000" dirty="0">
                <a:solidFill>
                  <a:srgbClr val="FFC000"/>
                </a:solidFill>
              </a:rPr>
              <a:t>주제</a:t>
            </a:r>
          </a:p>
        </p:txBody>
      </p:sp>
    </p:spTree>
    <p:extLst>
      <p:ext uri="{BB962C8B-B14F-4D97-AF65-F5344CB8AC3E}">
        <p14:creationId xmlns:p14="http://schemas.microsoft.com/office/powerpoint/2010/main" val="26081807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 descr="휴대폰, 전화, 사람, 사진이(가) 표시된 사진&#10;&#10;자동 생성된 설명">
            <a:extLst>
              <a:ext uri="{FF2B5EF4-FFF2-40B4-BE49-F238E27FC236}">
                <a16:creationId xmlns:a16="http://schemas.microsoft.com/office/drawing/2014/main" id="{782B39FB-55B7-4F98-AAED-3FCDB0370AC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alphaModFix amt="35000"/>
          </a:blip>
          <a:srcRect b="30"/>
          <a:stretch/>
        </p:blipFill>
        <p:spPr>
          <a:xfrm>
            <a:off x="-19" y="10"/>
            <a:ext cx="12192000" cy="6855948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CB4E36FF-56DB-462B-B057-0AB0F3DAC6B8}"/>
              </a:ext>
            </a:extLst>
          </p:cNvPr>
          <p:cNvSpPr/>
          <p:nvPr/>
        </p:nvSpPr>
        <p:spPr>
          <a:xfrm>
            <a:off x="455802" y="915424"/>
            <a:ext cx="5272888" cy="31816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t">
            <a:noAutofit/>
          </a:bodyPr>
          <a:lstStyle/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1400" dirty="0">
                <a:solidFill>
                  <a:schemeClr val="tx1"/>
                </a:solidFill>
              </a:rPr>
              <a:t>스마트폰</a:t>
            </a:r>
            <a:r>
              <a:rPr lang="en-US" altLang="ko-KR" sz="1400" dirty="0">
                <a:solidFill>
                  <a:schemeClr val="tx1"/>
                </a:solidFill>
              </a:rPr>
              <a:t>(</a:t>
            </a:r>
            <a:r>
              <a:rPr lang="ko-KR" altLang="en-US" sz="1400" dirty="0">
                <a:solidFill>
                  <a:schemeClr val="tx1"/>
                </a:solidFill>
              </a:rPr>
              <a:t>디바이스</a:t>
            </a:r>
            <a:r>
              <a:rPr lang="en-US" altLang="ko-KR" sz="1400" dirty="0">
                <a:solidFill>
                  <a:schemeClr val="tx1"/>
                </a:solidFill>
              </a:rPr>
              <a:t>)</a:t>
            </a:r>
            <a:r>
              <a:rPr lang="ko-KR" altLang="en-US" sz="1400" dirty="0">
                <a:solidFill>
                  <a:schemeClr val="tx1"/>
                </a:solidFill>
              </a:rPr>
              <a:t>으로 촬영한 운동 영상을 </a:t>
            </a:r>
            <a:r>
              <a:rPr lang="en-US" altLang="ko-KR" sz="1400" dirty="0">
                <a:solidFill>
                  <a:schemeClr val="tx1"/>
                </a:solidFill>
              </a:rPr>
              <a:t>[1] </a:t>
            </a:r>
            <a:r>
              <a:rPr lang="ko-KR" altLang="en-US" sz="1400" dirty="0">
                <a:solidFill>
                  <a:schemeClr val="tx1"/>
                </a:solidFill>
              </a:rPr>
              <a:t>검증 한 뒤에 영상에서 자세 비교를 위한 특정 이미지를 추출해서 기계 학습을 위한 서버로 전송한 뒤</a:t>
            </a:r>
            <a:r>
              <a:rPr lang="en-US" altLang="ko-KR" sz="1400" dirty="0">
                <a:solidFill>
                  <a:schemeClr val="tx1"/>
                </a:solidFill>
              </a:rPr>
              <a:t>, [2] pose estimation </a:t>
            </a:r>
            <a:r>
              <a:rPr lang="ko-KR" altLang="en-US" sz="1400" dirty="0">
                <a:solidFill>
                  <a:schemeClr val="tx1"/>
                </a:solidFill>
              </a:rPr>
              <a:t>오픈소스 를 활용하여 </a:t>
            </a:r>
            <a:r>
              <a:rPr lang="en-US" altLang="ko-KR" sz="1400" dirty="0">
                <a:solidFill>
                  <a:schemeClr val="tx1"/>
                </a:solidFill>
              </a:rPr>
              <a:t>human skeleton</a:t>
            </a:r>
            <a:r>
              <a:rPr lang="ko-KR" altLang="en-US" sz="1400" dirty="0">
                <a:solidFill>
                  <a:schemeClr val="tx1"/>
                </a:solidFill>
              </a:rPr>
              <a:t>으로 변환하고</a:t>
            </a:r>
            <a:r>
              <a:rPr lang="en-US" altLang="ko-KR" sz="1400" dirty="0">
                <a:solidFill>
                  <a:schemeClr val="tx1"/>
                </a:solidFill>
              </a:rPr>
              <a:t>, </a:t>
            </a:r>
            <a:r>
              <a:rPr lang="ko-KR" altLang="en-US" sz="1400" dirty="0">
                <a:solidFill>
                  <a:schemeClr val="tx1"/>
                </a:solidFill>
              </a:rPr>
              <a:t>변환한 데이터로부터 </a:t>
            </a:r>
            <a:r>
              <a:rPr lang="en-US" altLang="ko-KR" sz="1400" dirty="0">
                <a:solidFill>
                  <a:schemeClr val="tx1"/>
                </a:solidFill>
              </a:rPr>
              <a:t>[3] key Point </a:t>
            </a:r>
            <a:r>
              <a:rPr lang="ko-KR" altLang="en-US" sz="1400" dirty="0">
                <a:solidFill>
                  <a:schemeClr val="tx1"/>
                </a:solidFill>
              </a:rPr>
              <a:t>를 추출한다</a:t>
            </a:r>
            <a:r>
              <a:rPr lang="en-US" altLang="ko-KR" sz="1400" dirty="0">
                <a:solidFill>
                  <a:schemeClr val="tx1"/>
                </a:solidFill>
              </a:rPr>
              <a:t>. </a:t>
            </a: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ko-KR" sz="1400" dirty="0">
              <a:solidFill>
                <a:schemeClr val="tx1"/>
              </a:solidFill>
            </a:endParaRP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1400" dirty="0">
                <a:solidFill>
                  <a:schemeClr val="tx1"/>
                </a:solidFill>
              </a:rPr>
              <a:t>미리 정확한 운동 자세 데이터를 이용하여 </a:t>
            </a:r>
            <a:r>
              <a:rPr lang="en-US" altLang="ko-KR" sz="1400" dirty="0">
                <a:solidFill>
                  <a:schemeClr val="tx1"/>
                </a:solidFill>
              </a:rPr>
              <a:t>MLP Classifier</a:t>
            </a:r>
            <a:r>
              <a:rPr lang="ko-KR" altLang="en-US" sz="1400" dirty="0">
                <a:solidFill>
                  <a:schemeClr val="tx1"/>
                </a:solidFill>
              </a:rPr>
              <a:t>를 구성하고 사용자 이미지로부터 추출한 데이터를 분류</a:t>
            </a:r>
            <a:r>
              <a:rPr lang="en-US" altLang="ko-KR" sz="1400" dirty="0">
                <a:solidFill>
                  <a:schemeClr val="tx1"/>
                </a:solidFill>
              </a:rPr>
              <a:t>(classify) </a:t>
            </a:r>
            <a:r>
              <a:rPr lang="ko-KR" altLang="en-US" sz="1400" dirty="0">
                <a:solidFill>
                  <a:schemeClr val="tx1"/>
                </a:solidFill>
              </a:rPr>
              <a:t>과정을 통해 자세의 정확성을 확률 및 통계 결과로 나타낸다</a:t>
            </a:r>
            <a:r>
              <a:rPr lang="en-US" altLang="ko-KR" sz="1400" dirty="0">
                <a:solidFill>
                  <a:schemeClr val="tx1"/>
                </a:solidFill>
              </a:rPr>
              <a:t>. [4] </a:t>
            </a:r>
            <a:r>
              <a:rPr lang="ko-KR" altLang="en-US" sz="1400" dirty="0">
                <a:solidFill>
                  <a:schemeClr val="tx1"/>
                </a:solidFill>
              </a:rPr>
              <a:t>유용한 결과 정보 를 다시 스마트폰</a:t>
            </a:r>
            <a:r>
              <a:rPr lang="en-US" altLang="ko-KR" sz="1400" dirty="0">
                <a:solidFill>
                  <a:schemeClr val="tx1"/>
                </a:solidFill>
              </a:rPr>
              <a:t>(</a:t>
            </a:r>
            <a:r>
              <a:rPr lang="ko-KR" altLang="en-US" sz="1400" dirty="0">
                <a:solidFill>
                  <a:schemeClr val="tx1"/>
                </a:solidFill>
              </a:rPr>
              <a:t>디바이스</a:t>
            </a:r>
            <a:r>
              <a:rPr lang="en-US" altLang="ko-KR" sz="1400" dirty="0">
                <a:solidFill>
                  <a:schemeClr val="tx1"/>
                </a:solidFill>
              </a:rPr>
              <a:t>)</a:t>
            </a:r>
            <a:r>
              <a:rPr lang="ko-KR" altLang="en-US" sz="1400" dirty="0">
                <a:solidFill>
                  <a:schemeClr val="tx1"/>
                </a:solidFill>
              </a:rPr>
              <a:t>으로 전달한다</a:t>
            </a:r>
            <a:r>
              <a:rPr lang="en-US" altLang="ko-KR" sz="1400" dirty="0">
                <a:solidFill>
                  <a:schemeClr val="tx1"/>
                </a:solidFill>
              </a:rPr>
              <a:t>. </a:t>
            </a: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ko-KR" sz="1400" dirty="0">
              <a:solidFill>
                <a:schemeClr val="tx1"/>
              </a:solidFill>
            </a:endParaRP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1400" dirty="0">
                <a:solidFill>
                  <a:schemeClr val="tx1"/>
                </a:solidFill>
              </a:rPr>
              <a:t>확률 임계점을 산정하여 사용자에게 잘못된 자세와 유의해야 할 관절 </a:t>
            </a:r>
            <a:r>
              <a:rPr lang="ko-KR" altLang="en-US" sz="1400">
                <a:solidFill>
                  <a:schemeClr val="tx1"/>
                </a:solidFill>
              </a:rPr>
              <a:t>부위 및 올바른 </a:t>
            </a:r>
            <a:r>
              <a:rPr lang="ko-KR" altLang="en-US" sz="1400" dirty="0">
                <a:solidFill>
                  <a:schemeClr val="tx1"/>
                </a:solidFill>
              </a:rPr>
              <a:t>자세와 바람직한 교정 방안 등을 사용자에게 알려준다</a:t>
            </a:r>
            <a:r>
              <a:rPr lang="en-US" altLang="ko-KR" sz="1400" dirty="0">
                <a:solidFill>
                  <a:schemeClr val="tx1"/>
                </a:solidFill>
              </a:rPr>
              <a:t>. </a:t>
            </a:r>
            <a:r>
              <a:rPr lang="ko-KR" altLang="en-US" sz="1400" dirty="0">
                <a:solidFill>
                  <a:schemeClr val="tx1"/>
                </a:solidFill>
              </a:rPr>
              <a:t>사용자는 이 어플리케이션을 통해 자신의 자세를 검증 및 보완을 기대할 수 있다</a:t>
            </a:r>
            <a:r>
              <a:rPr lang="en-US" altLang="ko-KR" sz="1400" dirty="0">
                <a:solidFill>
                  <a:schemeClr val="tx1"/>
                </a:solidFill>
              </a:rPr>
              <a:t>.</a:t>
            </a:r>
            <a:endParaRPr lang="en-US" altLang="ko-KR" sz="1400" dirty="0">
              <a:solidFill>
                <a:srgbClr val="FF0000"/>
              </a:solidFill>
            </a:endParaRPr>
          </a:p>
        </p:txBody>
      </p:sp>
      <p:sp>
        <p:nvSpPr>
          <p:cNvPr id="18" name="Freeform 49">
            <a:extLst>
              <a:ext uri="{FF2B5EF4-FFF2-40B4-BE49-F238E27FC236}">
                <a16:creationId xmlns:a16="http://schemas.microsoft.com/office/drawing/2014/main" id="{EF9B8DF2-C3F5-49A2-94D2-F7B65A0F1F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13914" y="581159"/>
            <a:ext cx="5478085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그림 9" descr="스포츠, 게임, 사람, 실외이(가) 표시된 사진&#10;&#10;자동 생성된 설명">
            <a:extLst>
              <a:ext uri="{FF2B5EF4-FFF2-40B4-BE49-F238E27FC236}">
                <a16:creationId xmlns:a16="http://schemas.microsoft.com/office/drawing/2014/main" id="{6BFEB4B9-557A-40CD-B9CF-F31D5579AEE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65000" contrast="-40000"/>
                    </a14:imgEffect>
                  </a14:imgLayer>
                </a14:imgProps>
              </a:ext>
            </a:extLst>
          </a:blip>
          <a:srcRect l="30736" r="11258" b="1"/>
          <a:stretch/>
        </p:blipFill>
        <p:spPr>
          <a:xfrm>
            <a:off x="6893344" y="760562"/>
            <a:ext cx="5298683" cy="6097438"/>
          </a:xfrm>
          <a:custGeom>
            <a:avLst/>
            <a:gdLst/>
            <a:ahLst/>
            <a:cxnLst/>
            <a:rect l="l" t="t" r="r" b="b"/>
            <a:pathLst>
              <a:path w="5298683" h="6097438">
                <a:moveTo>
                  <a:pt x="3120528" y="0"/>
                </a:moveTo>
                <a:cubicBezTo>
                  <a:pt x="3874524" y="0"/>
                  <a:pt x="4566062" y="267415"/>
                  <a:pt x="5105473" y="712577"/>
                </a:cubicBezTo>
                <a:lnTo>
                  <a:pt x="5298683" y="888178"/>
                </a:lnTo>
                <a:lnTo>
                  <a:pt x="5298683" y="5352876"/>
                </a:lnTo>
                <a:lnTo>
                  <a:pt x="5105473" y="5528477"/>
                </a:lnTo>
                <a:cubicBezTo>
                  <a:pt x="4874296" y="5719261"/>
                  <a:pt x="4615179" y="5877397"/>
                  <a:pt x="4335177" y="5995828"/>
                </a:cubicBezTo>
                <a:lnTo>
                  <a:pt x="4057556" y="6097438"/>
                </a:lnTo>
                <a:lnTo>
                  <a:pt x="2183499" y="6097438"/>
                </a:lnTo>
                <a:lnTo>
                  <a:pt x="1905878" y="5995828"/>
                </a:lnTo>
                <a:cubicBezTo>
                  <a:pt x="785873" y="5522106"/>
                  <a:pt x="0" y="4413092"/>
                  <a:pt x="0" y="3120527"/>
                </a:cubicBezTo>
                <a:cubicBezTo>
                  <a:pt x="0" y="1397108"/>
                  <a:pt x="1397108" y="0"/>
                  <a:pt x="3120528" y="0"/>
                </a:cubicBezTo>
                <a:close/>
              </a:path>
            </a:pathLst>
          </a:custGeom>
          <a:gradFill>
            <a:gsLst>
              <a:gs pos="0">
                <a:schemeClr val="tx1"/>
              </a:gs>
              <a:gs pos="0">
                <a:schemeClr val="accent3">
                  <a:lumMod val="89000"/>
                </a:schemeClr>
              </a:gs>
              <a:gs pos="0">
                <a:schemeClr val="accent3">
                  <a:lumMod val="75000"/>
                </a:schemeClr>
              </a:gs>
              <a:gs pos="0">
                <a:schemeClr val="accent3">
                  <a:lumMod val="70000"/>
                </a:schemeClr>
              </a:gs>
            </a:gsLst>
            <a:lin ang="0" scaled="1"/>
          </a:gradFill>
        </p:spPr>
      </p:pic>
      <p:sp>
        <p:nvSpPr>
          <p:cNvPr id="14" name="순서도: 처리 13">
            <a:extLst>
              <a:ext uri="{FF2B5EF4-FFF2-40B4-BE49-F238E27FC236}">
                <a16:creationId xmlns:a16="http://schemas.microsoft.com/office/drawing/2014/main" id="{DAE59DAF-3AEC-433E-93C0-5DB399FA5E2C}"/>
              </a:ext>
            </a:extLst>
          </p:cNvPr>
          <p:cNvSpPr/>
          <p:nvPr/>
        </p:nvSpPr>
        <p:spPr>
          <a:xfrm>
            <a:off x="-175409" y="6169789"/>
            <a:ext cx="6799608" cy="686169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[1] </a:t>
            </a:r>
            <a:r>
              <a:rPr lang="ko-KR" altLang="en-US" sz="1000" dirty="0"/>
              <a:t>영상이 </a:t>
            </a:r>
            <a:r>
              <a:rPr lang="en-US" altLang="ko-KR" sz="1000" dirty="0"/>
              <a:t>pose estimation</a:t>
            </a:r>
            <a:r>
              <a:rPr lang="ko-KR" altLang="en-US" sz="1000" dirty="0"/>
              <a:t>을 사용할 수 있을 정도의 영상 품질인지 확인하는 단계입니다</a:t>
            </a:r>
            <a:r>
              <a:rPr lang="en-US" altLang="ko-KR" sz="1000" dirty="0"/>
              <a:t>.</a:t>
            </a:r>
          </a:p>
          <a:p>
            <a:pPr algn="ctr"/>
            <a:r>
              <a:rPr lang="en-US" altLang="ko-KR" sz="1000" dirty="0"/>
              <a:t>[2] Example: open pose open source [3] Head, Neck, </a:t>
            </a:r>
            <a:r>
              <a:rPr lang="en-US" altLang="ko-KR" sz="1000" dirty="0" err="1"/>
              <a:t>Sholder</a:t>
            </a:r>
            <a:r>
              <a:rPr lang="en-US" altLang="ko-KR" sz="1000" dirty="0"/>
              <a:t>, Elbow, Wrist, Hip, Knee, Ankle </a:t>
            </a:r>
          </a:p>
          <a:p>
            <a:pPr algn="ctr"/>
            <a:r>
              <a:rPr lang="en-US" altLang="ko-KR" sz="1000" dirty="0"/>
              <a:t>[4] </a:t>
            </a:r>
            <a:r>
              <a:rPr lang="ko-KR" altLang="en-US" sz="1000" dirty="0"/>
              <a:t>운동 유형마다 유용한 결과 정보는 다를 수 있습니다</a:t>
            </a:r>
            <a:r>
              <a:rPr lang="en-US" altLang="ko-KR" sz="1000" dirty="0"/>
              <a:t>.</a:t>
            </a:r>
            <a:endParaRPr lang="ko-KR" altLang="en-US" sz="1000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D2324B3-1B80-41A3-937E-5E121AFB5CFD}"/>
              </a:ext>
            </a:extLst>
          </p:cNvPr>
          <p:cNvSpPr/>
          <p:nvPr/>
        </p:nvSpPr>
        <p:spPr>
          <a:xfrm>
            <a:off x="8179266" y="1635853"/>
            <a:ext cx="2567031" cy="105701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2AFBDDAA-4A71-45BE-8A9E-45179B952D80}"/>
              </a:ext>
            </a:extLst>
          </p:cNvPr>
          <p:cNvSpPr/>
          <p:nvPr/>
        </p:nvSpPr>
        <p:spPr>
          <a:xfrm>
            <a:off x="8103765" y="1633811"/>
            <a:ext cx="3632433" cy="87245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dirty="0">
                <a:solidFill>
                  <a:srgbClr val="FFC000"/>
                </a:solidFill>
              </a:rPr>
              <a:t>스마트 서비스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4F627700-8A97-4CEB-8300-8939EC5C8ACF}"/>
              </a:ext>
            </a:extLst>
          </p:cNvPr>
          <p:cNvSpPr/>
          <p:nvPr/>
        </p:nvSpPr>
        <p:spPr>
          <a:xfrm>
            <a:off x="8317694" y="1447211"/>
            <a:ext cx="1619075" cy="41106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Smart Service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93768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02D99934-AC1F-48F0-852A-0FDB46A89B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494" y="0"/>
            <a:ext cx="12192000" cy="6858000"/>
          </a:xfrm>
          <a:prstGeom prst="rect">
            <a:avLst/>
          </a:prstGeom>
        </p:spPr>
      </p:pic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5920CC9E-E6CF-42C9-9E12-32377461A4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699" y="1377401"/>
            <a:ext cx="5194795" cy="4806157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C55AF1BC-3C16-4DAB-921F-BC40EB0D3FDF}"/>
              </a:ext>
            </a:extLst>
          </p:cNvPr>
          <p:cNvSpPr/>
          <p:nvPr/>
        </p:nvSpPr>
        <p:spPr>
          <a:xfrm>
            <a:off x="552213" y="488269"/>
            <a:ext cx="4786008" cy="8891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dirty="0">
                <a:solidFill>
                  <a:srgbClr val="FFC000"/>
                </a:solidFill>
              </a:rPr>
              <a:t>시스템 아키텍처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0895A50-1561-4DBE-8A83-4156ABFB002C}"/>
              </a:ext>
            </a:extLst>
          </p:cNvPr>
          <p:cNvSpPr/>
          <p:nvPr/>
        </p:nvSpPr>
        <p:spPr>
          <a:xfrm>
            <a:off x="1067777" y="332627"/>
            <a:ext cx="2247091" cy="4474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System Architecture</a:t>
            </a:r>
            <a:endParaRPr lang="ko-KR" altLang="en-US" dirty="0"/>
          </a:p>
        </p:txBody>
      </p:sp>
      <p:pic>
        <p:nvPicPr>
          <p:cNvPr id="13" name="그림 12" descr="스크린샷이(가) 표시된 사진&#10;&#10;자동 생성된 설명">
            <a:extLst>
              <a:ext uri="{FF2B5EF4-FFF2-40B4-BE49-F238E27FC236}">
                <a16:creationId xmlns:a16="http://schemas.microsoft.com/office/drawing/2014/main" id="{2520037B-3696-4F6B-8557-1B2EE7CBF6D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3952" y="1367673"/>
            <a:ext cx="5194795" cy="480615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84BF9FA1-6FDB-41BA-B30A-8A3B0ED51C77}"/>
              </a:ext>
            </a:extLst>
          </p:cNvPr>
          <p:cNvSpPr/>
          <p:nvPr/>
        </p:nvSpPr>
        <p:spPr>
          <a:xfrm>
            <a:off x="6354928" y="894945"/>
            <a:ext cx="1414479" cy="3229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FFC000"/>
                </a:solidFill>
              </a:rPr>
              <a:t>프레임 워크</a:t>
            </a:r>
          </a:p>
        </p:txBody>
      </p:sp>
    </p:spTree>
    <p:extLst>
      <p:ext uri="{BB962C8B-B14F-4D97-AF65-F5344CB8AC3E}">
        <p14:creationId xmlns:p14="http://schemas.microsoft.com/office/powerpoint/2010/main" val="17464913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7D5D2930-8F9F-40FF-81A2-A160334EF940}"/>
              </a:ext>
            </a:extLst>
          </p:cNvPr>
          <p:cNvSpPr/>
          <p:nvPr/>
        </p:nvSpPr>
        <p:spPr>
          <a:xfrm>
            <a:off x="457607" y="972209"/>
            <a:ext cx="2419923" cy="8891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dirty="0">
                <a:solidFill>
                  <a:srgbClr val="FFC000"/>
                </a:solidFill>
              </a:rPr>
              <a:t>운영 절차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0EFDE6C-6504-442F-8753-007DA9DA7424}"/>
              </a:ext>
            </a:extLst>
          </p:cNvPr>
          <p:cNvSpPr/>
          <p:nvPr/>
        </p:nvSpPr>
        <p:spPr>
          <a:xfrm>
            <a:off x="457607" y="748473"/>
            <a:ext cx="1855719" cy="4474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Operation Steps</a:t>
            </a:r>
            <a:endParaRPr lang="ko-KR" altLang="en-US" dirty="0"/>
          </a:p>
        </p:txBody>
      </p:sp>
      <p:pic>
        <p:nvPicPr>
          <p:cNvPr id="9" name="그림 8" descr="사람, 앉아있는, 남자이(가) 표시된 사진&#10;&#10;자동 생성된 설명">
            <a:extLst>
              <a:ext uri="{FF2B5EF4-FFF2-40B4-BE49-F238E27FC236}">
                <a16:creationId xmlns:a16="http://schemas.microsoft.com/office/drawing/2014/main" id="{0C4F9AF8-C0F9-4B91-B63D-E5E7CD25F8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607" y="1861341"/>
            <a:ext cx="5028223" cy="2918713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C8854348-0CAA-4711-9AE3-90099B7F4856}"/>
              </a:ext>
            </a:extLst>
          </p:cNvPr>
          <p:cNvSpPr/>
          <p:nvPr/>
        </p:nvSpPr>
        <p:spPr>
          <a:xfrm>
            <a:off x="5638393" y="748473"/>
            <a:ext cx="6096000" cy="575542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sz="1600" dirty="0" err="1">
                <a:solidFill>
                  <a:schemeClr val="bg1"/>
                </a:solidFill>
              </a:rPr>
              <a:t>Camera</a:t>
            </a:r>
            <a:r>
              <a:rPr lang="ko-KR" altLang="en-US" sz="1600" dirty="0">
                <a:solidFill>
                  <a:schemeClr val="bg1"/>
                </a:solidFill>
              </a:rPr>
              <a:t> </a:t>
            </a:r>
            <a:r>
              <a:rPr lang="ko-KR" altLang="en-US" sz="1600" dirty="0" err="1">
                <a:solidFill>
                  <a:schemeClr val="bg1"/>
                </a:solidFill>
              </a:rPr>
              <a:t>Input</a:t>
            </a:r>
            <a:r>
              <a:rPr lang="ko-KR" altLang="en-US" sz="1600" dirty="0">
                <a:solidFill>
                  <a:schemeClr val="bg1"/>
                </a:solidFill>
              </a:rPr>
              <a:t> </a:t>
            </a:r>
            <a:r>
              <a:rPr lang="ko-KR" altLang="en-US" sz="1600" dirty="0" err="1">
                <a:solidFill>
                  <a:schemeClr val="bg1"/>
                </a:solidFill>
              </a:rPr>
              <a:t>Image</a:t>
            </a:r>
            <a:r>
              <a:rPr lang="ko-KR" altLang="en-US" sz="1600" dirty="0">
                <a:solidFill>
                  <a:schemeClr val="bg1"/>
                </a:solidFill>
              </a:rPr>
              <a:t> : 안드로이드 앱 어플을 이용해 사용자가 운동 자세를 취한 이미지를 서버로 전송한다.</a:t>
            </a:r>
          </a:p>
          <a:p>
            <a:endParaRPr lang="ko-KR" altLang="en-US" sz="1600" dirty="0">
              <a:solidFill>
                <a:schemeClr val="bg1"/>
              </a:solidFill>
            </a:endParaRPr>
          </a:p>
          <a:p>
            <a:r>
              <a:rPr lang="ko-KR" altLang="en-US" sz="1600" dirty="0" err="1">
                <a:solidFill>
                  <a:schemeClr val="bg1"/>
                </a:solidFill>
              </a:rPr>
              <a:t>Image</a:t>
            </a:r>
            <a:r>
              <a:rPr lang="ko-KR" altLang="en-US" sz="1600" dirty="0">
                <a:solidFill>
                  <a:schemeClr val="bg1"/>
                </a:solidFill>
              </a:rPr>
              <a:t> </a:t>
            </a:r>
            <a:r>
              <a:rPr lang="ko-KR" altLang="en-US" sz="1600" dirty="0" err="1">
                <a:solidFill>
                  <a:schemeClr val="bg1"/>
                </a:solidFill>
              </a:rPr>
              <a:t>Decoding</a:t>
            </a:r>
            <a:r>
              <a:rPr lang="ko-KR" altLang="en-US" sz="1600" dirty="0">
                <a:solidFill>
                  <a:schemeClr val="bg1"/>
                </a:solidFill>
              </a:rPr>
              <a:t> : 이미지 사이즈 정보 등 이미지 정보 외 추가 데이터를 같이 보내기 위해 base64로 </a:t>
            </a:r>
            <a:r>
              <a:rPr lang="en-US" altLang="ko-KR" sz="1600" dirty="0">
                <a:solidFill>
                  <a:schemeClr val="bg1"/>
                </a:solidFill>
              </a:rPr>
              <a:t>encoding</a:t>
            </a:r>
            <a:r>
              <a:rPr lang="ko-KR" altLang="en-US" sz="1600" dirty="0">
                <a:solidFill>
                  <a:schemeClr val="bg1"/>
                </a:solidFill>
              </a:rPr>
              <a:t>된 이미지 를 다시 </a:t>
            </a:r>
            <a:r>
              <a:rPr lang="ko-KR" altLang="en-US" sz="1600" dirty="0" err="1">
                <a:solidFill>
                  <a:schemeClr val="bg1"/>
                </a:solidFill>
              </a:rPr>
              <a:t>byte형태로</a:t>
            </a:r>
            <a:r>
              <a:rPr lang="ko-KR" altLang="en-US" sz="1600" dirty="0">
                <a:solidFill>
                  <a:schemeClr val="bg1"/>
                </a:solidFill>
              </a:rPr>
              <a:t> </a:t>
            </a:r>
            <a:r>
              <a:rPr lang="ko-KR" altLang="en-US" sz="1600" dirty="0" err="1">
                <a:solidFill>
                  <a:schemeClr val="bg1"/>
                </a:solidFill>
              </a:rPr>
              <a:t>decoding</a:t>
            </a:r>
            <a:r>
              <a:rPr lang="ko-KR" altLang="en-US" sz="1600" dirty="0">
                <a:solidFill>
                  <a:schemeClr val="bg1"/>
                </a:solidFill>
              </a:rPr>
              <a:t> 한다.</a:t>
            </a:r>
          </a:p>
          <a:p>
            <a:endParaRPr lang="ko-KR" altLang="en-US" sz="1600" dirty="0">
              <a:solidFill>
                <a:schemeClr val="bg1"/>
              </a:solidFill>
            </a:endParaRPr>
          </a:p>
          <a:p>
            <a:r>
              <a:rPr lang="ko-KR" altLang="en-US" sz="1600" dirty="0" err="1">
                <a:solidFill>
                  <a:schemeClr val="bg1"/>
                </a:solidFill>
              </a:rPr>
              <a:t>Pose</a:t>
            </a:r>
            <a:r>
              <a:rPr lang="ko-KR" altLang="en-US" sz="1600" dirty="0">
                <a:solidFill>
                  <a:schemeClr val="bg1"/>
                </a:solidFill>
              </a:rPr>
              <a:t> </a:t>
            </a:r>
            <a:r>
              <a:rPr lang="ko-KR" altLang="en-US" sz="1600" dirty="0" err="1">
                <a:solidFill>
                  <a:schemeClr val="bg1"/>
                </a:solidFill>
              </a:rPr>
              <a:t>Estimation</a:t>
            </a:r>
            <a:r>
              <a:rPr lang="ko-KR" altLang="en-US" sz="1600" dirty="0">
                <a:solidFill>
                  <a:schemeClr val="bg1"/>
                </a:solidFill>
              </a:rPr>
              <a:t> </a:t>
            </a:r>
            <a:r>
              <a:rPr lang="ko-KR" altLang="en-US" sz="1600" dirty="0" err="1">
                <a:solidFill>
                  <a:schemeClr val="bg1"/>
                </a:solidFill>
              </a:rPr>
              <a:t>Library</a:t>
            </a:r>
            <a:r>
              <a:rPr lang="ko-KR" altLang="en-US" sz="1600" dirty="0">
                <a:solidFill>
                  <a:schemeClr val="bg1"/>
                </a:solidFill>
              </a:rPr>
              <a:t> : </a:t>
            </a:r>
            <a:r>
              <a:rPr lang="ko-KR" altLang="en-US" sz="1600" dirty="0" err="1">
                <a:solidFill>
                  <a:schemeClr val="bg1"/>
                </a:solidFill>
              </a:rPr>
              <a:t>Pose</a:t>
            </a:r>
            <a:r>
              <a:rPr lang="ko-KR" altLang="en-US" sz="1600" dirty="0">
                <a:solidFill>
                  <a:schemeClr val="bg1"/>
                </a:solidFill>
              </a:rPr>
              <a:t> </a:t>
            </a:r>
            <a:r>
              <a:rPr lang="ko-KR" altLang="en-US" sz="1600" dirty="0" err="1">
                <a:solidFill>
                  <a:schemeClr val="bg1"/>
                </a:solidFill>
              </a:rPr>
              <a:t>Estimation</a:t>
            </a:r>
            <a:r>
              <a:rPr lang="ko-KR" altLang="en-US" sz="1600" dirty="0">
                <a:solidFill>
                  <a:schemeClr val="bg1"/>
                </a:solidFill>
              </a:rPr>
              <a:t> 기법을 이용하여 사람의 관절 모형을 </a:t>
            </a:r>
            <a:r>
              <a:rPr lang="ko-KR" altLang="en-US" sz="1600" dirty="0" err="1">
                <a:solidFill>
                  <a:schemeClr val="bg1"/>
                </a:solidFill>
              </a:rPr>
              <a:t>백터맵으로</a:t>
            </a:r>
            <a:r>
              <a:rPr lang="ko-KR" altLang="en-US" sz="1600" dirty="0">
                <a:solidFill>
                  <a:schemeClr val="bg1"/>
                </a:solidFill>
              </a:rPr>
              <a:t> 출력하여 분류기에 대한 </a:t>
            </a:r>
            <a:r>
              <a:rPr lang="ko-KR" altLang="en-US" sz="1600" dirty="0" err="1">
                <a:solidFill>
                  <a:schemeClr val="bg1"/>
                </a:solidFill>
              </a:rPr>
              <a:t>Input</a:t>
            </a:r>
            <a:r>
              <a:rPr lang="ko-KR" altLang="en-US" sz="1600" dirty="0">
                <a:solidFill>
                  <a:schemeClr val="bg1"/>
                </a:solidFill>
              </a:rPr>
              <a:t> </a:t>
            </a:r>
            <a:r>
              <a:rPr lang="ko-KR" altLang="en-US" sz="1600" dirty="0" err="1">
                <a:solidFill>
                  <a:schemeClr val="bg1"/>
                </a:solidFill>
              </a:rPr>
              <a:t>Data를</a:t>
            </a:r>
            <a:r>
              <a:rPr lang="ko-KR" altLang="en-US" sz="1600" dirty="0">
                <a:solidFill>
                  <a:schemeClr val="bg1"/>
                </a:solidFill>
              </a:rPr>
              <a:t> 생성한다.</a:t>
            </a:r>
          </a:p>
          <a:p>
            <a:endParaRPr lang="ko-KR" altLang="en-US" sz="1600" dirty="0">
              <a:solidFill>
                <a:schemeClr val="bg1"/>
              </a:solidFill>
            </a:endParaRPr>
          </a:p>
          <a:p>
            <a:r>
              <a:rPr lang="ko-KR" altLang="en-US" sz="1600" dirty="0">
                <a:solidFill>
                  <a:schemeClr val="bg1"/>
                </a:solidFill>
              </a:rPr>
              <a:t>M-L-P </a:t>
            </a:r>
            <a:r>
              <a:rPr lang="ko-KR" altLang="en-US" sz="1600" dirty="0" err="1">
                <a:solidFill>
                  <a:schemeClr val="bg1"/>
                </a:solidFill>
              </a:rPr>
              <a:t>Model</a:t>
            </a:r>
            <a:r>
              <a:rPr lang="ko-KR" altLang="en-US" sz="1600" dirty="0">
                <a:solidFill>
                  <a:schemeClr val="bg1"/>
                </a:solidFill>
              </a:rPr>
              <a:t> </a:t>
            </a:r>
            <a:r>
              <a:rPr lang="ko-KR" altLang="en-US" sz="1600" dirty="0" err="1">
                <a:solidFill>
                  <a:schemeClr val="bg1"/>
                </a:solidFill>
              </a:rPr>
              <a:t>Classifier</a:t>
            </a:r>
            <a:r>
              <a:rPr lang="ko-KR" altLang="en-US" sz="1600" dirty="0">
                <a:solidFill>
                  <a:schemeClr val="bg1"/>
                </a:solidFill>
              </a:rPr>
              <a:t> : 운동 종류에 따라 학습 모델을 만들기 때문에 </a:t>
            </a:r>
            <a:r>
              <a:rPr lang="ko-KR" altLang="en-US" sz="1600" dirty="0" err="1">
                <a:solidFill>
                  <a:schemeClr val="bg1"/>
                </a:solidFill>
              </a:rPr>
              <a:t>여러개의</a:t>
            </a:r>
            <a:r>
              <a:rPr lang="ko-KR" altLang="en-US" sz="1600" dirty="0">
                <a:solidFill>
                  <a:schemeClr val="bg1"/>
                </a:solidFill>
              </a:rPr>
              <a:t> M-L-P </a:t>
            </a:r>
            <a:r>
              <a:rPr lang="ko-KR" altLang="en-US" sz="1600" dirty="0" err="1">
                <a:solidFill>
                  <a:schemeClr val="bg1"/>
                </a:solidFill>
              </a:rPr>
              <a:t>Model이</a:t>
            </a:r>
            <a:r>
              <a:rPr lang="ko-KR" altLang="en-US" sz="1600" dirty="0">
                <a:solidFill>
                  <a:schemeClr val="bg1"/>
                </a:solidFill>
              </a:rPr>
              <a:t> 있고 사용자가 지정한 운동에 대한 모델에 </a:t>
            </a:r>
            <a:r>
              <a:rPr lang="ko-KR" altLang="en-US" sz="1600" dirty="0" err="1">
                <a:solidFill>
                  <a:schemeClr val="bg1"/>
                </a:solidFill>
              </a:rPr>
              <a:t>Pose</a:t>
            </a:r>
            <a:r>
              <a:rPr lang="ko-KR" altLang="en-US" sz="1600" dirty="0">
                <a:solidFill>
                  <a:schemeClr val="bg1"/>
                </a:solidFill>
              </a:rPr>
              <a:t> </a:t>
            </a:r>
            <a:r>
              <a:rPr lang="ko-KR" altLang="en-US" sz="1600" dirty="0" err="1">
                <a:solidFill>
                  <a:schemeClr val="bg1"/>
                </a:solidFill>
              </a:rPr>
              <a:t>Estimation을</a:t>
            </a:r>
            <a:r>
              <a:rPr lang="ko-KR" altLang="en-US" sz="1600" dirty="0">
                <a:solidFill>
                  <a:schemeClr val="bg1"/>
                </a:solidFill>
              </a:rPr>
              <a:t> 통해 추출된 값을 </a:t>
            </a:r>
            <a:r>
              <a:rPr lang="ko-KR" altLang="en-US" sz="1600" dirty="0" err="1">
                <a:solidFill>
                  <a:schemeClr val="bg1"/>
                </a:solidFill>
              </a:rPr>
              <a:t>Input으로</a:t>
            </a:r>
            <a:r>
              <a:rPr lang="ko-KR" altLang="en-US" sz="1600" dirty="0">
                <a:solidFill>
                  <a:schemeClr val="bg1"/>
                </a:solidFill>
              </a:rPr>
              <a:t> 넣어 운동 자세에 대한 정확도를 출력한다.</a:t>
            </a:r>
          </a:p>
          <a:p>
            <a:endParaRPr lang="ko-KR" altLang="en-US" sz="1600" dirty="0">
              <a:solidFill>
                <a:schemeClr val="bg1"/>
              </a:solidFill>
            </a:endParaRPr>
          </a:p>
          <a:p>
            <a:r>
              <a:rPr lang="ko-KR" altLang="en-US" sz="1600" dirty="0">
                <a:solidFill>
                  <a:schemeClr val="bg1"/>
                </a:solidFill>
              </a:rPr>
              <a:t>Data </a:t>
            </a:r>
            <a:r>
              <a:rPr lang="ko-KR" altLang="en-US" sz="1600" dirty="0" err="1">
                <a:solidFill>
                  <a:schemeClr val="bg1"/>
                </a:solidFill>
              </a:rPr>
              <a:t>Processor</a:t>
            </a:r>
            <a:r>
              <a:rPr lang="ko-KR" altLang="en-US" sz="1600" dirty="0">
                <a:solidFill>
                  <a:schemeClr val="bg1"/>
                </a:solidFill>
              </a:rPr>
              <a:t> : </a:t>
            </a:r>
            <a:r>
              <a:rPr lang="ko-KR" altLang="en-US" sz="1600" dirty="0" err="1">
                <a:solidFill>
                  <a:schemeClr val="bg1"/>
                </a:solidFill>
              </a:rPr>
              <a:t>DB에</a:t>
            </a:r>
            <a:r>
              <a:rPr lang="ko-KR" altLang="en-US" sz="1600" dirty="0">
                <a:solidFill>
                  <a:schemeClr val="bg1"/>
                </a:solidFill>
              </a:rPr>
              <a:t> 저장되어 있는 (</a:t>
            </a:r>
            <a:r>
              <a:rPr lang="ko-KR" altLang="en-US" sz="1600" dirty="0" err="1">
                <a:solidFill>
                  <a:schemeClr val="bg1"/>
                </a:solidFill>
              </a:rPr>
              <a:t>Pose</a:t>
            </a:r>
            <a:r>
              <a:rPr lang="ko-KR" altLang="en-US" sz="1600" dirty="0">
                <a:solidFill>
                  <a:schemeClr val="bg1"/>
                </a:solidFill>
              </a:rPr>
              <a:t> </a:t>
            </a:r>
            <a:r>
              <a:rPr lang="ko-KR" altLang="en-US" sz="1600" dirty="0" err="1">
                <a:solidFill>
                  <a:schemeClr val="bg1"/>
                </a:solidFill>
              </a:rPr>
              <a:t>Estimation</a:t>
            </a:r>
            <a:r>
              <a:rPr lang="ko-KR" altLang="en-US" sz="1600" dirty="0">
                <a:solidFill>
                  <a:schemeClr val="bg1"/>
                </a:solidFill>
              </a:rPr>
              <a:t> 추출이 된 정답 Data) 이미지와, 사용자의 자세 이미지 (</a:t>
            </a:r>
            <a:r>
              <a:rPr lang="ko-KR" altLang="en-US" sz="1600" dirty="0" err="1">
                <a:solidFill>
                  <a:schemeClr val="bg1"/>
                </a:solidFill>
              </a:rPr>
              <a:t>Pose</a:t>
            </a:r>
            <a:r>
              <a:rPr lang="ko-KR" altLang="en-US" sz="1600" dirty="0">
                <a:solidFill>
                  <a:schemeClr val="bg1"/>
                </a:solidFill>
              </a:rPr>
              <a:t> </a:t>
            </a:r>
            <a:r>
              <a:rPr lang="ko-KR" altLang="en-US" sz="1600" dirty="0" err="1">
                <a:solidFill>
                  <a:schemeClr val="bg1"/>
                </a:solidFill>
              </a:rPr>
              <a:t>Estimation</a:t>
            </a:r>
            <a:r>
              <a:rPr lang="ko-KR" altLang="en-US" sz="1600" dirty="0">
                <a:solidFill>
                  <a:schemeClr val="bg1"/>
                </a:solidFill>
              </a:rPr>
              <a:t> 추출이 된 사용자 </a:t>
            </a:r>
            <a:r>
              <a:rPr lang="ko-KR" altLang="en-US" sz="1600" dirty="0" err="1">
                <a:solidFill>
                  <a:schemeClr val="bg1"/>
                </a:solidFill>
              </a:rPr>
              <a:t>Image</a:t>
            </a:r>
            <a:r>
              <a:rPr lang="ko-KR" altLang="en-US" sz="1600" dirty="0">
                <a:solidFill>
                  <a:schemeClr val="bg1"/>
                </a:solidFill>
              </a:rPr>
              <a:t> Data)</a:t>
            </a:r>
            <a:r>
              <a:rPr lang="ko-KR" altLang="en-US" sz="1600" dirty="0" err="1">
                <a:solidFill>
                  <a:schemeClr val="bg1"/>
                </a:solidFill>
              </a:rPr>
              <a:t>를</a:t>
            </a:r>
            <a:r>
              <a:rPr lang="ko-KR" altLang="en-US" sz="1600" dirty="0">
                <a:solidFill>
                  <a:schemeClr val="bg1"/>
                </a:solidFill>
              </a:rPr>
              <a:t> M-L-P </a:t>
            </a:r>
            <a:r>
              <a:rPr lang="ko-KR" altLang="en-US" sz="1600" dirty="0" err="1">
                <a:solidFill>
                  <a:schemeClr val="bg1"/>
                </a:solidFill>
              </a:rPr>
              <a:t>Model</a:t>
            </a:r>
            <a:r>
              <a:rPr lang="ko-KR" altLang="en-US" sz="1600" dirty="0">
                <a:solidFill>
                  <a:schemeClr val="bg1"/>
                </a:solidFill>
              </a:rPr>
              <a:t> </a:t>
            </a:r>
            <a:r>
              <a:rPr lang="ko-KR" altLang="en-US" sz="1600" dirty="0" err="1">
                <a:solidFill>
                  <a:schemeClr val="bg1"/>
                </a:solidFill>
              </a:rPr>
              <a:t>Classfier에서</a:t>
            </a:r>
            <a:r>
              <a:rPr lang="ko-KR" altLang="en-US" sz="1600" dirty="0">
                <a:solidFill>
                  <a:schemeClr val="bg1"/>
                </a:solidFill>
              </a:rPr>
              <a:t> 나온 </a:t>
            </a:r>
            <a:r>
              <a:rPr lang="ko-KR" altLang="en-US" sz="1600" dirty="0" err="1">
                <a:solidFill>
                  <a:schemeClr val="bg1"/>
                </a:solidFill>
              </a:rPr>
              <a:t>출력값</a:t>
            </a:r>
            <a:r>
              <a:rPr lang="ko-KR" altLang="en-US" sz="1600" dirty="0">
                <a:solidFill>
                  <a:schemeClr val="bg1"/>
                </a:solidFill>
              </a:rPr>
              <a:t> (</a:t>
            </a:r>
            <a:r>
              <a:rPr lang="ko-KR" altLang="en-US" sz="1600" dirty="0" err="1">
                <a:solidFill>
                  <a:schemeClr val="bg1"/>
                </a:solidFill>
              </a:rPr>
              <a:t>Accuracy</a:t>
            </a:r>
            <a:r>
              <a:rPr lang="ko-KR" altLang="en-US" sz="1600" dirty="0">
                <a:solidFill>
                  <a:schemeClr val="bg1"/>
                </a:solidFill>
              </a:rPr>
              <a:t> </a:t>
            </a:r>
            <a:r>
              <a:rPr lang="ko-KR" altLang="en-US" sz="1600" dirty="0" err="1">
                <a:solidFill>
                  <a:schemeClr val="bg1"/>
                </a:solidFill>
              </a:rPr>
              <a:t>Percentage</a:t>
            </a:r>
            <a:r>
              <a:rPr lang="ko-KR" altLang="en-US" sz="1600" dirty="0">
                <a:solidFill>
                  <a:schemeClr val="bg1"/>
                </a:solidFill>
              </a:rPr>
              <a:t>)과 함께 </a:t>
            </a:r>
            <a:r>
              <a:rPr lang="ko-KR" altLang="en-US" sz="1600" dirty="0" err="1">
                <a:solidFill>
                  <a:schemeClr val="bg1"/>
                </a:solidFill>
              </a:rPr>
              <a:t>Output</a:t>
            </a:r>
            <a:r>
              <a:rPr lang="ko-KR" altLang="en-US" sz="1600" dirty="0">
                <a:solidFill>
                  <a:schemeClr val="bg1"/>
                </a:solidFill>
              </a:rPr>
              <a:t> </a:t>
            </a:r>
            <a:r>
              <a:rPr lang="ko-KR" altLang="en-US" sz="1600" dirty="0" err="1">
                <a:solidFill>
                  <a:schemeClr val="bg1"/>
                </a:solidFill>
              </a:rPr>
              <a:t>Result로</a:t>
            </a:r>
            <a:r>
              <a:rPr lang="ko-KR" altLang="en-US" sz="1600" dirty="0">
                <a:solidFill>
                  <a:schemeClr val="bg1"/>
                </a:solidFill>
              </a:rPr>
              <a:t> 보낸다.</a:t>
            </a:r>
          </a:p>
          <a:p>
            <a:endParaRPr lang="ko-KR" altLang="en-US" sz="1600" dirty="0">
              <a:solidFill>
                <a:schemeClr val="bg1"/>
              </a:solidFill>
            </a:endParaRPr>
          </a:p>
          <a:p>
            <a:r>
              <a:rPr lang="ko-KR" altLang="en-US" sz="1600" dirty="0" err="1">
                <a:solidFill>
                  <a:schemeClr val="bg1"/>
                </a:solidFill>
              </a:rPr>
              <a:t>Output</a:t>
            </a:r>
            <a:r>
              <a:rPr lang="ko-KR" altLang="en-US" sz="1600" dirty="0">
                <a:solidFill>
                  <a:schemeClr val="bg1"/>
                </a:solidFill>
              </a:rPr>
              <a:t> </a:t>
            </a:r>
            <a:r>
              <a:rPr lang="ko-KR" altLang="en-US" sz="1600" dirty="0" err="1">
                <a:solidFill>
                  <a:schemeClr val="bg1"/>
                </a:solidFill>
              </a:rPr>
              <a:t>Result</a:t>
            </a:r>
            <a:r>
              <a:rPr lang="ko-KR" altLang="en-US" sz="1600" dirty="0">
                <a:solidFill>
                  <a:schemeClr val="bg1"/>
                </a:solidFill>
              </a:rPr>
              <a:t> : 사용자에게 Data </a:t>
            </a:r>
            <a:r>
              <a:rPr lang="ko-KR" altLang="en-US" sz="1600" dirty="0" err="1">
                <a:solidFill>
                  <a:schemeClr val="bg1"/>
                </a:solidFill>
              </a:rPr>
              <a:t>Processor에서</a:t>
            </a:r>
            <a:r>
              <a:rPr lang="ko-KR" altLang="en-US" sz="1600" dirty="0">
                <a:solidFill>
                  <a:schemeClr val="bg1"/>
                </a:solidFill>
              </a:rPr>
              <a:t> 받은 정보를 보여준다.</a:t>
            </a:r>
          </a:p>
        </p:txBody>
      </p:sp>
    </p:spTree>
    <p:extLst>
      <p:ext uri="{BB962C8B-B14F-4D97-AF65-F5344CB8AC3E}">
        <p14:creationId xmlns:p14="http://schemas.microsoft.com/office/powerpoint/2010/main" val="29082857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AA8BF4-C4D9-45F1-99BF-22DC8F973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791" y="115680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2400" dirty="0">
                <a:solidFill>
                  <a:schemeClr val="bg1"/>
                </a:solidFill>
              </a:rPr>
              <a:t>Feedback</a:t>
            </a:r>
            <a:br>
              <a:rPr lang="en-US" altLang="ko-KR" sz="4800" dirty="0"/>
            </a:br>
            <a:r>
              <a:rPr lang="ko-KR" altLang="en-US" sz="4800" dirty="0">
                <a:solidFill>
                  <a:schemeClr val="accent4"/>
                </a:solidFill>
              </a:rPr>
              <a:t>피드백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CBBB94-F7DE-492A-83D8-1B692885C4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40016" y="224855"/>
            <a:ext cx="7054482" cy="6265886"/>
          </a:xfrm>
        </p:spPr>
        <p:txBody>
          <a:bodyPr>
            <a:normAutofit fontScale="70000" lnSpcReduction="2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sz="2400" b="1" dirty="0">
                <a:solidFill>
                  <a:schemeClr val="bg1"/>
                </a:solidFill>
              </a:rPr>
              <a:t>정확한 자세 측정</a:t>
            </a:r>
            <a:endParaRPr lang="en-US" altLang="ko-KR" sz="2400" b="1" dirty="0">
              <a:solidFill>
                <a:schemeClr val="bg1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하나의 이미지 비교로는 </a:t>
            </a:r>
            <a:r>
              <a:rPr lang="en-US" altLang="ko-KR" sz="2000" dirty="0" err="1">
                <a:solidFill>
                  <a:schemeClr val="bg1"/>
                </a:solidFill>
              </a:rPr>
              <a:t>keypoint</a:t>
            </a:r>
            <a:r>
              <a:rPr lang="ko-KR" altLang="en-US" sz="2000" dirty="0">
                <a:solidFill>
                  <a:schemeClr val="bg1"/>
                </a:solidFill>
              </a:rPr>
              <a:t>의 오류도 빈번하고</a:t>
            </a:r>
            <a:r>
              <a:rPr lang="en-US" altLang="ko-KR" sz="2000" dirty="0">
                <a:solidFill>
                  <a:schemeClr val="bg1"/>
                </a:solidFill>
              </a:rPr>
              <a:t>, </a:t>
            </a:r>
            <a:r>
              <a:rPr lang="ko-KR" altLang="en-US" sz="2000" dirty="0">
                <a:solidFill>
                  <a:schemeClr val="bg1"/>
                </a:solidFill>
              </a:rPr>
              <a:t>보다 정확한 자세 측정이 어려울 것 같다고 생각되어 영상 자료를 사용한다</a:t>
            </a:r>
            <a:r>
              <a:rPr lang="en-US" altLang="ko-KR" sz="2000" dirty="0">
                <a:solidFill>
                  <a:schemeClr val="bg1"/>
                </a:solidFill>
              </a:rPr>
              <a:t>.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2000" b="1" dirty="0">
                <a:solidFill>
                  <a:schemeClr val="bg1"/>
                </a:solidFill>
              </a:rPr>
              <a:t>Real-time open pose </a:t>
            </a:r>
            <a:r>
              <a:rPr lang="en-US" altLang="ko-KR" sz="2000" dirty="0">
                <a:solidFill>
                  <a:schemeClr val="bg1"/>
                </a:solidFill>
              </a:rPr>
              <a:t>– </a:t>
            </a:r>
            <a:r>
              <a:rPr lang="ko-KR" altLang="en-US" sz="2000" dirty="0">
                <a:solidFill>
                  <a:schemeClr val="bg1"/>
                </a:solidFill>
              </a:rPr>
              <a:t>실시간 자세 측정 소스를 이용하여 영상에서 </a:t>
            </a:r>
            <a:r>
              <a:rPr lang="en-US" altLang="ko-KR" sz="2000" dirty="0" err="1">
                <a:solidFill>
                  <a:schemeClr val="bg1"/>
                </a:solidFill>
              </a:rPr>
              <a:t>keypoint</a:t>
            </a:r>
            <a:r>
              <a:rPr lang="ko-KR" altLang="en-US" sz="2000" dirty="0">
                <a:solidFill>
                  <a:schemeClr val="bg1"/>
                </a:solidFill>
              </a:rPr>
              <a:t>를 분류하고 최대한 선형에 가깝게 움직이는 </a:t>
            </a:r>
            <a:r>
              <a:rPr lang="en-US" altLang="ko-KR" sz="2000" dirty="0" err="1">
                <a:solidFill>
                  <a:schemeClr val="bg1"/>
                </a:solidFill>
              </a:rPr>
              <a:t>keypoint</a:t>
            </a:r>
            <a:r>
              <a:rPr lang="ko-KR" altLang="en-US" sz="2000" dirty="0">
                <a:solidFill>
                  <a:schemeClr val="bg1"/>
                </a:solidFill>
              </a:rPr>
              <a:t>를 사용하여 사용자의 시작과 끝을 나누고 측정점을 나눈 뒤</a:t>
            </a:r>
            <a:r>
              <a:rPr lang="en-US" altLang="ko-KR" sz="2000" dirty="0">
                <a:solidFill>
                  <a:schemeClr val="bg1"/>
                </a:solidFill>
              </a:rPr>
              <a:t>, </a:t>
            </a:r>
            <a:r>
              <a:rPr lang="ko-KR" altLang="en-US" sz="2000" dirty="0">
                <a:solidFill>
                  <a:schemeClr val="bg1"/>
                </a:solidFill>
              </a:rPr>
              <a:t>이미지를 </a:t>
            </a:r>
            <a:r>
              <a:rPr lang="ko-KR" altLang="en-US" sz="2000" dirty="0" err="1">
                <a:solidFill>
                  <a:schemeClr val="bg1"/>
                </a:solidFill>
              </a:rPr>
              <a:t>여러개</a:t>
            </a:r>
            <a:r>
              <a:rPr lang="ko-KR" altLang="en-US" sz="2000" dirty="0">
                <a:solidFill>
                  <a:schemeClr val="bg1"/>
                </a:solidFill>
              </a:rPr>
              <a:t> 생성하여 분석한다</a:t>
            </a:r>
            <a:r>
              <a:rPr lang="en-US" altLang="ko-KR" sz="2000" dirty="0">
                <a:solidFill>
                  <a:schemeClr val="bg1"/>
                </a:solidFill>
              </a:rPr>
              <a:t>. </a:t>
            </a:r>
            <a:r>
              <a:rPr lang="ko-KR" altLang="en-US" sz="2000" dirty="0">
                <a:solidFill>
                  <a:schemeClr val="bg1"/>
                </a:solidFill>
              </a:rPr>
              <a:t>이를 통해 더 정확하게 자세를 측정할 수 있다</a:t>
            </a:r>
            <a:r>
              <a:rPr lang="en-US" altLang="ko-KR" sz="2000" dirty="0">
                <a:solidFill>
                  <a:schemeClr val="bg1"/>
                </a:solidFill>
              </a:rPr>
              <a:t>.</a:t>
            </a:r>
          </a:p>
          <a:p>
            <a:pPr marL="0" indent="0">
              <a:lnSpc>
                <a:spcPct val="150000"/>
              </a:lnSpc>
              <a:buNone/>
            </a:pPr>
            <a:endParaRPr lang="en-US" altLang="ko-KR" sz="2000" dirty="0">
              <a:solidFill>
                <a:schemeClr val="bg1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개발 계획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1. </a:t>
            </a:r>
            <a:r>
              <a:rPr lang="ko-KR" altLang="en-US" sz="2000" dirty="0">
                <a:solidFill>
                  <a:schemeClr val="bg1"/>
                </a:solidFill>
              </a:rPr>
              <a:t>이미지로 </a:t>
            </a:r>
            <a:r>
              <a:rPr lang="en-US" altLang="ko-KR" sz="2000" dirty="0" err="1">
                <a:solidFill>
                  <a:schemeClr val="bg1"/>
                </a:solidFill>
              </a:rPr>
              <a:t>Keypoint</a:t>
            </a:r>
            <a:r>
              <a:rPr lang="ko-KR" altLang="en-US" sz="2000" dirty="0">
                <a:solidFill>
                  <a:schemeClr val="bg1"/>
                </a:solidFill>
              </a:rPr>
              <a:t>를 추출하여 한 자세를 분류기로 분류해 측정해본다</a:t>
            </a:r>
            <a:r>
              <a:rPr lang="en-US" altLang="ko-KR" sz="2000" dirty="0">
                <a:solidFill>
                  <a:schemeClr val="bg1"/>
                </a:solidFill>
              </a:rPr>
              <a:t>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2. </a:t>
            </a:r>
            <a:r>
              <a:rPr lang="ko-KR" altLang="en-US" sz="2000" dirty="0">
                <a:solidFill>
                  <a:schemeClr val="bg1"/>
                </a:solidFill>
              </a:rPr>
              <a:t>이미지 자세 분류가 정상 작동 하는 경우</a:t>
            </a:r>
            <a:r>
              <a:rPr lang="en-US" altLang="ko-KR" sz="2000" dirty="0">
                <a:solidFill>
                  <a:schemeClr val="bg1"/>
                </a:solidFill>
              </a:rPr>
              <a:t>, </a:t>
            </a:r>
            <a:r>
              <a:rPr lang="ko-KR" altLang="en-US" sz="2000" dirty="0">
                <a:solidFill>
                  <a:schemeClr val="bg1"/>
                </a:solidFill>
              </a:rPr>
              <a:t>정확도를 높이기 위해 영상 이미지를 추가로 활용한다</a:t>
            </a:r>
            <a:r>
              <a:rPr lang="en-US" altLang="ko-KR" sz="2000" dirty="0">
                <a:solidFill>
                  <a:schemeClr val="bg1"/>
                </a:solidFill>
              </a:rPr>
              <a:t>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3. </a:t>
            </a:r>
            <a:r>
              <a:rPr lang="ko-KR" altLang="en-US" sz="2000" dirty="0">
                <a:solidFill>
                  <a:schemeClr val="bg1"/>
                </a:solidFill>
              </a:rPr>
              <a:t>영상에서 사용자의 운동 자세를 </a:t>
            </a:r>
            <a:r>
              <a:rPr lang="ko-KR" altLang="en-US" sz="2000" dirty="0" err="1">
                <a:solidFill>
                  <a:schemeClr val="bg1"/>
                </a:solidFill>
              </a:rPr>
              <a:t>여러장의</a:t>
            </a:r>
            <a:r>
              <a:rPr lang="ko-KR" altLang="en-US" sz="2000" dirty="0">
                <a:solidFill>
                  <a:schemeClr val="bg1"/>
                </a:solidFill>
              </a:rPr>
              <a:t> 이미지를 뽑아내는데</a:t>
            </a:r>
            <a:r>
              <a:rPr lang="en-US" altLang="ko-KR" sz="2000" dirty="0">
                <a:solidFill>
                  <a:schemeClr val="bg1"/>
                </a:solidFill>
              </a:rPr>
              <a:t>, </a:t>
            </a:r>
            <a:r>
              <a:rPr lang="ko-KR" altLang="en-US" sz="2000" dirty="0">
                <a:solidFill>
                  <a:schemeClr val="bg1"/>
                </a:solidFill>
              </a:rPr>
              <a:t>사용자마다 자세를 취하는 시간이 다르기 때문에 </a:t>
            </a:r>
            <a:r>
              <a:rPr lang="en-US" altLang="ko-KR" sz="2000" dirty="0" err="1">
                <a:solidFill>
                  <a:schemeClr val="bg1"/>
                </a:solidFill>
              </a:rPr>
              <a:t>Keypoint</a:t>
            </a:r>
            <a:r>
              <a:rPr lang="ko-KR" altLang="en-US" sz="2000" dirty="0">
                <a:solidFill>
                  <a:schemeClr val="bg1"/>
                </a:solidFill>
              </a:rPr>
              <a:t>의 변화를 분석하여 포착한다</a:t>
            </a:r>
            <a:r>
              <a:rPr lang="en-US" altLang="ko-KR" sz="2000" dirty="0">
                <a:solidFill>
                  <a:schemeClr val="bg1"/>
                </a:solidFill>
              </a:rPr>
              <a:t>.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4. </a:t>
            </a:r>
            <a:r>
              <a:rPr lang="ko-KR" altLang="en-US" sz="2000" dirty="0" err="1">
                <a:solidFill>
                  <a:schemeClr val="bg1"/>
                </a:solidFill>
              </a:rPr>
              <a:t>여러장의</a:t>
            </a:r>
            <a:r>
              <a:rPr lang="ko-KR" altLang="en-US" sz="2000" dirty="0">
                <a:solidFill>
                  <a:schemeClr val="bg1"/>
                </a:solidFill>
              </a:rPr>
              <a:t> 사진</a:t>
            </a:r>
            <a:r>
              <a:rPr lang="en-US" altLang="ko-KR" sz="2000" dirty="0">
                <a:solidFill>
                  <a:schemeClr val="bg1"/>
                </a:solidFill>
              </a:rPr>
              <a:t>(4~6</a:t>
            </a:r>
            <a:r>
              <a:rPr lang="ko-KR" altLang="en-US" sz="2000" dirty="0">
                <a:solidFill>
                  <a:schemeClr val="bg1"/>
                </a:solidFill>
              </a:rPr>
              <a:t>장</a:t>
            </a:r>
            <a:r>
              <a:rPr lang="en-US" altLang="ko-KR" sz="2000" dirty="0">
                <a:solidFill>
                  <a:schemeClr val="bg1"/>
                </a:solidFill>
              </a:rPr>
              <a:t>)</a:t>
            </a:r>
            <a:r>
              <a:rPr lang="ko-KR" altLang="en-US" sz="2000" dirty="0">
                <a:solidFill>
                  <a:schemeClr val="bg1"/>
                </a:solidFill>
              </a:rPr>
              <a:t> 은 자세 중간 중간의 </a:t>
            </a:r>
            <a:r>
              <a:rPr lang="en-US" altLang="ko-KR" sz="2000" dirty="0" err="1">
                <a:solidFill>
                  <a:schemeClr val="bg1"/>
                </a:solidFill>
              </a:rPr>
              <a:t>Keypoint</a:t>
            </a:r>
            <a:r>
              <a:rPr lang="ko-KR" altLang="en-US" sz="2000" dirty="0">
                <a:solidFill>
                  <a:schemeClr val="bg1"/>
                </a:solidFill>
              </a:rPr>
              <a:t>가 담겨있기 때문에</a:t>
            </a:r>
            <a:r>
              <a:rPr lang="en-US" altLang="ko-KR" sz="2000" dirty="0">
                <a:solidFill>
                  <a:schemeClr val="bg1"/>
                </a:solidFill>
              </a:rPr>
              <a:t>, </a:t>
            </a:r>
            <a:r>
              <a:rPr lang="ko-KR" altLang="en-US" sz="2000" dirty="0">
                <a:solidFill>
                  <a:schemeClr val="bg1"/>
                </a:solidFill>
              </a:rPr>
              <a:t>분류기를 통해 정답을 추출한다</a:t>
            </a:r>
            <a:r>
              <a:rPr lang="en-US" altLang="ko-KR" sz="2000" dirty="0">
                <a:solidFill>
                  <a:schemeClr val="bg1"/>
                </a:solidFill>
              </a:rPr>
              <a:t>. </a:t>
            </a:r>
            <a:r>
              <a:rPr lang="ko-KR" altLang="en-US" sz="2000" dirty="0">
                <a:solidFill>
                  <a:schemeClr val="bg1"/>
                </a:solidFill>
              </a:rPr>
              <a:t>훈련은 첫 자세 사진보다 마지막 자세 사진이 더 많은 특징을 가지고 있기 때문에 더 높은 점수를 주는 식으로 진행한다</a:t>
            </a:r>
            <a:r>
              <a:rPr lang="en-US" altLang="ko-KR" sz="2000" dirty="0">
                <a:solidFill>
                  <a:schemeClr val="bg1"/>
                </a:solidFill>
              </a:rPr>
              <a:t>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828147F-71F6-4974-A9B4-F4A119C2D7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3539"/>
          <a:stretch/>
        </p:blipFill>
        <p:spPr>
          <a:xfrm>
            <a:off x="476303" y="1825625"/>
            <a:ext cx="3752065" cy="160336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6F83B03-81D3-49E3-9822-300D3C449140}"/>
              </a:ext>
            </a:extLst>
          </p:cNvPr>
          <p:cNvCxnSpPr>
            <a:cxnSpLocks/>
          </p:cNvCxnSpPr>
          <p:nvPr/>
        </p:nvCxnSpPr>
        <p:spPr>
          <a:xfrm>
            <a:off x="476303" y="1302110"/>
            <a:ext cx="2176956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 descr="건물, 실외, 녹색, 도시이(가) 표시된 사진&#10;&#10;자동 생성된 설명">
            <a:extLst>
              <a:ext uri="{FF2B5EF4-FFF2-40B4-BE49-F238E27FC236}">
                <a16:creationId xmlns:a16="http://schemas.microsoft.com/office/drawing/2014/main" id="{B28F8AA6-D15E-4E69-8717-587E6BD159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128" y="3689285"/>
            <a:ext cx="3537240" cy="2661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9291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AA8BF4-C4D9-45F1-99BF-22DC8F973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791" y="115680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2400" dirty="0">
                <a:solidFill>
                  <a:schemeClr val="bg1"/>
                </a:solidFill>
              </a:rPr>
              <a:t>Feedback</a:t>
            </a:r>
            <a:br>
              <a:rPr lang="en-US" altLang="ko-KR" sz="4800" dirty="0"/>
            </a:br>
            <a:r>
              <a:rPr lang="ko-KR" altLang="en-US" sz="4800" dirty="0">
                <a:solidFill>
                  <a:schemeClr val="accent4"/>
                </a:solidFill>
              </a:rPr>
              <a:t>피드백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CBBB94-F7DE-492A-83D8-1B692885C4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92101" y="4220234"/>
            <a:ext cx="7460802" cy="2522085"/>
          </a:xfrm>
        </p:spPr>
        <p:txBody>
          <a:bodyPr>
            <a:normAutofit fontScale="77500" lnSpcReduction="2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sz="2000" b="1" dirty="0">
                <a:solidFill>
                  <a:schemeClr val="bg1"/>
                </a:solidFill>
              </a:rPr>
              <a:t>차별성</a:t>
            </a:r>
            <a:endParaRPr lang="en-US" altLang="ko-KR" sz="2000" b="1" dirty="0">
              <a:solidFill>
                <a:schemeClr val="bg1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우리 아이템에서는 자세를 측정하는 것만 고려하였지만</a:t>
            </a:r>
            <a:r>
              <a:rPr lang="en-US" altLang="ko-KR" sz="2000" dirty="0">
                <a:solidFill>
                  <a:schemeClr val="bg1"/>
                </a:solidFill>
              </a:rPr>
              <a:t>, </a:t>
            </a:r>
            <a:r>
              <a:rPr lang="ko-KR" altLang="en-US" sz="2000" dirty="0">
                <a:solidFill>
                  <a:schemeClr val="bg1"/>
                </a:solidFill>
              </a:rPr>
              <a:t>암밴드를 이용하여 사용자 팔의 움직임으로 운동 종류에 따라 운동 횟수를 측정하여 운동을 추적하는 방법을 추가한다</a:t>
            </a:r>
            <a:r>
              <a:rPr lang="en-US" altLang="ko-KR" sz="2000" dirty="0">
                <a:solidFill>
                  <a:schemeClr val="bg1"/>
                </a:solidFill>
              </a:rPr>
              <a:t>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암밴드는 자세 측정을 위해 기구에 스마트폰을 걸을 때도 사용할 수 있으며</a:t>
            </a:r>
            <a:r>
              <a:rPr lang="en-US" altLang="ko-KR" sz="2000" dirty="0">
                <a:solidFill>
                  <a:schemeClr val="bg1"/>
                </a:solidFill>
              </a:rPr>
              <a:t>, </a:t>
            </a:r>
            <a:r>
              <a:rPr lang="ko-KR" altLang="en-US" sz="2000" dirty="0">
                <a:solidFill>
                  <a:schemeClr val="bg1"/>
                </a:solidFill>
              </a:rPr>
              <a:t>굳이 암밴드를 사용하지 않더라도 스마트폰 지지대로도 자세 측정을 할 수 있다</a:t>
            </a:r>
            <a:r>
              <a:rPr lang="en-US" altLang="ko-KR" sz="2000" dirty="0">
                <a:solidFill>
                  <a:schemeClr val="bg1"/>
                </a:solidFill>
              </a:rPr>
              <a:t>.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6F83B03-81D3-49E3-9822-300D3C449140}"/>
              </a:ext>
            </a:extLst>
          </p:cNvPr>
          <p:cNvCxnSpPr>
            <a:cxnSpLocks/>
          </p:cNvCxnSpPr>
          <p:nvPr/>
        </p:nvCxnSpPr>
        <p:spPr>
          <a:xfrm>
            <a:off x="476303" y="1302110"/>
            <a:ext cx="2057035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스마트폰 암밴드 거치대 핸드폰 암밴드 팔밴드 파우치 - 옥션">
            <a:extLst>
              <a:ext uri="{FF2B5EF4-FFF2-40B4-BE49-F238E27FC236}">
                <a16:creationId xmlns:a16="http://schemas.microsoft.com/office/drawing/2014/main" id="{28ADCD7F-D224-4979-B256-915C6AAF17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51"/>
          <a:stretch/>
        </p:blipFill>
        <p:spPr bwMode="auto">
          <a:xfrm>
            <a:off x="6350456" y="1690107"/>
            <a:ext cx="1983520" cy="2281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DDA4AFC-0768-48B9-B9E0-9E83D3A0B8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0288" b="650"/>
          <a:stretch/>
        </p:blipFill>
        <p:spPr>
          <a:xfrm>
            <a:off x="4492101" y="223828"/>
            <a:ext cx="3752065" cy="110926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3E80B985-6CE7-4305-A627-1BE983BA06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097" y="1725526"/>
            <a:ext cx="3941125" cy="4551536"/>
          </a:xfrm>
          <a:prstGeom prst="rect">
            <a:avLst/>
          </a:prstGeom>
        </p:spPr>
      </p:pic>
      <p:pic>
        <p:nvPicPr>
          <p:cNvPr id="12" name="그림 11" descr="스크린샷이(가) 표시된 사진&#10;&#10;자동 생성된 설명">
            <a:extLst>
              <a:ext uri="{FF2B5EF4-FFF2-40B4-BE49-F238E27FC236}">
                <a16:creationId xmlns:a16="http://schemas.microsoft.com/office/drawing/2014/main" id="{AC67F0F4-CDB5-4E27-A5D5-23908024F3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3245" y="883630"/>
            <a:ext cx="1821066" cy="3035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9684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</TotalTime>
  <Words>615</Words>
  <Application>Microsoft Office PowerPoint</Application>
  <PresentationFormat>와이드스크린</PresentationFormat>
  <Paragraphs>62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2" baseType="lpstr">
      <vt:lpstr>맑은 고딕</vt:lpstr>
      <vt:lpstr>Arial</vt:lpstr>
      <vt:lpstr>Calibri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Feedback 피드백</vt:lpstr>
      <vt:lpstr>Feedback 피드백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최 건희</dc:creator>
  <cp:lastModifiedBy>배석훈</cp:lastModifiedBy>
  <cp:revision>19</cp:revision>
  <dcterms:created xsi:type="dcterms:W3CDTF">2020-04-04T18:57:54Z</dcterms:created>
  <dcterms:modified xsi:type="dcterms:W3CDTF">2020-04-14T13:30:21Z</dcterms:modified>
</cp:coreProperties>
</file>